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8" r:id="rId3"/>
    <p:sldId id="261" r:id="rId4"/>
    <p:sldId id="308" r:id="rId5"/>
    <p:sldId id="314" r:id="rId6"/>
    <p:sldId id="315" r:id="rId7"/>
    <p:sldId id="298" r:id="rId8"/>
    <p:sldId id="309" r:id="rId9"/>
    <p:sldId id="316" r:id="rId10"/>
    <p:sldId id="317" r:id="rId11"/>
    <p:sldId id="318" r:id="rId12"/>
    <p:sldId id="310" r:id="rId13"/>
    <p:sldId id="319" r:id="rId14"/>
    <p:sldId id="320" r:id="rId15"/>
    <p:sldId id="321" r:id="rId16"/>
    <p:sldId id="322" r:id="rId17"/>
  </p:sldIdLst>
  <p:sldSz cx="9144000" cy="6858000" type="screen4x3"/>
  <p:notesSz cx="6797675" cy="9928225"/>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5" autoAdjust="0"/>
    <p:restoredTop sz="86379" autoAdjust="0"/>
  </p:normalViewPr>
  <p:slideViewPr>
    <p:cSldViewPr>
      <p:cViewPr>
        <p:scale>
          <a:sx n="90" d="100"/>
          <a:sy n="90" d="100"/>
        </p:scale>
        <p:origin x="-2232" y="-678"/>
      </p:cViewPr>
      <p:guideLst>
        <p:guide orient="horz" pos="2160"/>
        <p:guide pos="2880"/>
      </p:guideLst>
    </p:cSldViewPr>
  </p:slideViewPr>
  <p:outlineViewPr>
    <p:cViewPr>
      <p:scale>
        <a:sx n="33" d="100"/>
        <a:sy n="33" d="100"/>
      </p:scale>
      <p:origin x="0" y="3121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64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it-IT"/>
          </a:p>
        </p:txBody>
      </p:sp>
      <p:sp>
        <p:nvSpPr>
          <p:cNvPr id="39939" name="Rectangle 3"/>
          <p:cNvSpPr>
            <a:spLocks noGrp="1" noChangeArrowheads="1"/>
          </p:cNvSpPr>
          <p:nvPr>
            <p:ph type="dt" idx="1"/>
          </p:nvPr>
        </p:nvSpPr>
        <p:spPr bwMode="auto">
          <a:xfrm>
            <a:off x="3849688" y="0"/>
            <a:ext cx="2946400" cy="4964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94B6B02F-EFB5-4E1A-AFF9-75FECB3BC854}" type="datetimeFigureOut">
              <a:rPr lang="it-IT"/>
              <a:pPr/>
              <a:t>07/08/2017</a:t>
            </a:fld>
            <a:endParaRPr lang="it-IT"/>
          </a:p>
        </p:txBody>
      </p:sp>
      <p:sp>
        <p:nvSpPr>
          <p:cNvPr id="39940"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679450" y="4715867"/>
            <a:ext cx="5438775" cy="44684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39942" name="Rectangle 6"/>
          <p:cNvSpPr>
            <a:spLocks noGrp="1" noChangeArrowheads="1"/>
          </p:cNvSpPr>
          <p:nvPr>
            <p:ph type="ftr" sz="quarter" idx="4"/>
          </p:nvPr>
        </p:nvSpPr>
        <p:spPr bwMode="auto">
          <a:xfrm>
            <a:off x="0" y="9430137"/>
            <a:ext cx="2946400"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it-IT"/>
          </a:p>
        </p:txBody>
      </p:sp>
      <p:sp>
        <p:nvSpPr>
          <p:cNvPr id="39943" name="Rectangle 7"/>
          <p:cNvSpPr>
            <a:spLocks noGrp="1" noChangeArrowheads="1"/>
          </p:cNvSpPr>
          <p:nvPr>
            <p:ph type="sldNum" sz="quarter" idx="5"/>
          </p:nvPr>
        </p:nvSpPr>
        <p:spPr bwMode="auto">
          <a:xfrm>
            <a:off x="3849688" y="9430137"/>
            <a:ext cx="2946400"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3AC7B365-F8E4-42DE-A116-745941D9EC11}" type="slidenum">
              <a:rPr lang="it-IT"/>
              <a:pPr/>
              <a:t>‹N›</a:t>
            </a:fld>
            <a:endParaRPr lang="it-IT"/>
          </a:p>
        </p:txBody>
      </p:sp>
    </p:spTree>
    <p:extLst>
      <p:ext uri="{BB962C8B-B14F-4D97-AF65-F5344CB8AC3E}">
        <p14:creationId xmlns="" xmlns:p14="http://schemas.microsoft.com/office/powerpoint/2010/main" val="31963487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4" name="Picture 7" descr="sphere1.png"/>
          <p:cNvPicPr>
            <a:picLocks noChangeAspect="1"/>
          </p:cNvPicPr>
          <p:nvPr/>
        </p:nvPicPr>
        <p:blipFill>
          <a:blip r:embed="rId2" cstate="print"/>
          <a:srcRect/>
          <a:stretch>
            <a:fillRect/>
          </a:stretch>
        </p:blipFill>
        <p:spPr bwMode="auto">
          <a:xfrm>
            <a:off x="6850063" y="0"/>
            <a:ext cx="2293937" cy="6858000"/>
          </a:xfrm>
          <a:prstGeom prst="rect">
            <a:avLst/>
          </a:prstGeom>
          <a:noFill/>
          <a:ln w="9525">
            <a:noFill/>
            <a:miter lim="800000"/>
            <a:headEnd/>
            <a:tailEnd/>
          </a:ln>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16" name="Title 15"/>
          <p:cNvSpPr>
            <a:spLocks noGrp="1"/>
          </p:cNvSpPr>
          <p:nvPr>
            <p:ph type="title"/>
          </p:nvPr>
        </p:nvSpPr>
        <p:spPr>
          <a:xfrm>
            <a:off x="2438400" y="1447800"/>
            <a:ext cx="3962400" cy="2133600"/>
          </a:xfrm>
        </p:spPr>
        <p:txBody>
          <a:bodyPr anchor="b"/>
          <a:lstStyle/>
          <a:p>
            <a:r>
              <a:rPr lang="it-IT" smtClean="0"/>
              <a:t>Fare clic per modificare lo stile del titolo</a:t>
            </a:r>
            <a:endParaRPr lang="en-US" dirty="0"/>
          </a:p>
        </p:txBody>
      </p:sp>
      <p:sp>
        <p:nvSpPr>
          <p:cNvPr id="5" name="Date Placeholder 12"/>
          <p:cNvSpPr>
            <a:spLocks noGrp="1"/>
          </p:cNvSpPr>
          <p:nvPr>
            <p:ph type="dt" sz="half" idx="10"/>
          </p:nvPr>
        </p:nvSpPr>
        <p:spPr>
          <a:xfrm>
            <a:off x="3582988" y="6426200"/>
            <a:ext cx="2819400" cy="127000"/>
          </a:xfrm>
        </p:spPr>
        <p:txBody>
          <a:bodyPr/>
          <a:lstStyle>
            <a:lvl1pPr>
              <a:defRPr/>
            </a:lvl1pPr>
          </a:lstStyle>
          <a:p>
            <a:pPr>
              <a:defRPr/>
            </a:pPr>
            <a:fld id="{80B51C90-5CD9-4577-806E-FC1685AFEBD2}" type="datetime2">
              <a:rPr lang="it-IT"/>
              <a:pPr>
                <a:defRPr/>
              </a:pPr>
              <a:t>lunedì 7 agosto 2017</a:t>
            </a:fld>
            <a:endParaRPr lang="it-IT"/>
          </a:p>
        </p:txBody>
      </p:sp>
      <p:sp>
        <p:nvSpPr>
          <p:cNvPr id="6" name="Slide Number Placeholder 13"/>
          <p:cNvSpPr>
            <a:spLocks noGrp="1"/>
          </p:cNvSpPr>
          <p:nvPr>
            <p:ph type="sldNum" sz="quarter" idx="11"/>
          </p:nvPr>
        </p:nvSpPr>
        <p:spPr>
          <a:xfrm>
            <a:off x="6415088" y="6400800"/>
            <a:ext cx="457200" cy="152400"/>
          </a:xfrm>
        </p:spPr>
        <p:txBody>
          <a:bodyPr/>
          <a:lstStyle>
            <a:lvl1pPr algn="r">
              <a:defRPr smtClean="0"/>
            </a:lvl1pPr>
          </a:lstStyle>
          <a:p>
            <a:pPr>
              <a:defRPr/>
            </a:pPr>
            <a:fld id="{DF4B557C-248E-47F1-9CB8-901B93973A81}" type="slidenum">
              <a:rPr lang="it-IT"/>
              <a:pPr>
                <a:defRPr/>
              </a:pPr>
              <a:t>‹N›</a:t>
            </a:fld>
            <a:endParaRPr lang="it-IT"/>
          </a:p>
        </p:txBody>
      </p:sp>
      <p:sp>
        <p:nvSpPr>
          <p:cNvPr id="7" name="Footer Placeholder 14"/>
          <p:cNvSpPr>
            <a:spLocks noGrp="1"/>
          </p:cNvSpPr>
          <p:nvPr>
            <p:ph type="ftr" sz="quarter" idx="12"/>
          </p:nvPr>
        </p:nvSpPr>
        <p:spPr>
          <a:xfrm>
            <a:off x="3581400" y="6296025"/>
            <a:ext cx="2820988" cy="152400"/>
          </a:xfrm>
        </p:spPr>
        <p:txBody>
          <a:bodyPr/>
          <a:lstStyle>
            <a:lvl1pPr>
              <a:defRPr/>
            </a:lvl1pPr>
          </a:lstStyle>
          <a:p>
            <a:r>
              <a:rPr lang="it-IT"/>
              <a:t>Paolo Divizia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7099E4D2-A697-4787-98B3-0849BF7262D3}" type="slidenum">
              <a:rPr lang="it-IT"/>
              <a:pPr>
                <a:defRPr/>
              </a:pPr>
              <a:t>‹N›</a:t>
            </a:fld>
            <a:endParaRPr lang="it-IT"/>
          </a:p>
        </p:txBody>
      </p:sp>
      <p:sp>
        <p:nvSpPr>
          <p:cNvPr id="5" name="Date Placeholder 8"/>
          <p:cNvSpPr>
            <a:spLocks noGrp="1"/>
          </p:cNvSpPr>
          <p:nvPr>
            <p:ph type="dt" sz="half" idx="11"/>
          </p:nvPr>
        </p:nvSpPr>
        <p:spPr/>
        <p:txBody>
          <a:bodyPr/>
          <a:lstStyle>
            <a:lvl1pPr>
              <a:defRPr/>
            </a:lvl1pPr>
          </a:lstStyle>
          <a:p>
            <a:pPr>
              <a:defRPr/>
            </a:pPr>
            <a:fld id="{A2A2DD24-04A5-4644-AB2D-FB48BAAD914D}" type="datetime2">
              <a:rPr lang="it-IT"/>
              <a:pPr>
                <a:defRPr/>
              </a:pPr>
              <a:t>lunedì 7 agosto 2017</a:t>
            </a:fld>
            <a:endParaRPr lang="it-IT"/>
          </a:p>
        </p:txBody>
      </p:sp>
      <p:sp>
        <p:nvSpPr>
          <p:cNvPr id="6"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3EFE00BE-2BFA-4291-97CB-F7CA56A7D53D}" type="slidenum">
              <a:rPr lang="it-IT"/>
              <a:pPr>
                <a:defRPr/>
              </a:pPr>
              <a:t>‹N›</a:t>
            </a:fld>
            <a:endParaRPr lang="it-IT"/>
          </a:p>
        </p:txBody>
      </p:sp>
      <p:sp>
        <p:nvSpPr>
          <p:cNvPr id="5" name="Date Placeholder 8"/>
          <p:cNvSpPr>
            <a:spLocks noGrp="1"/>
          </p:cNvSpPr>
          <p:nvPr>
            <p:ph type="dt" sz="half" idx="11"/>
          </p:nvPr>
        </p:nvSpPr>
        <p:spPr/>
        <p:txBody>
          <a:bodyPr/>
          <a:lstStyle>
            <a:lvl1pPr>
              <a:defRPr/>
            </a:lvl1pPr>
          </a:lstStyle>
          <a:p>
            <a:pPr>
              <a:defRPr/>
            </a:pPr>
            <a:fld id="{B3EDB9B2-CB65-480D-8873-0CA30526F671}" type="datetime2">
              <a:rPr lang="it-IT"/>
              <a:pPr>
                <a:defRPr/>
              </a:pPr>
              <a:t>lunedì 7 agosto 2017</a:t>
            </a:fld>
            <a:endParaRPr lang="it-IT"/>
          </a:p>
        </p:txBody>
      </p:sp>
      <p:sp>
        <p:nvSpPr>
          <p:cNvPr id="6"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6" name="Title 15"/>
          <p:cNvSpPr>
            <a:spLocks noGrp="1"/>
          </p:cNvSpPr>
          <p:nvPr>
            <p:ph type="title"/>
          </p:nvPr>
        </p:nvSpPr>
        <p:spPr/>
        <p:txBody>
          <a:bodyPr/>
          <a:lstStyle/>
          <a:p>
            <a:r>
              <a:rPr lang="it-IT" smtClean="0"/>
              <a:t>Fare clic per modificare lo stile del titolo</a:t>
            </a:r>
            <a:endParaRPr lang="en-US"/>
          </a:p>
        </p:txBody>
      </p:sp>
      <p:sp>
        <p:nvSpPr>
          <p:cNvPr id="4" name="Slide Number Placeholder 7"/>
          <p:cNvSpPr>
            <a:spLocks noGrp="1"/>
          </p:cNvSpPr>
          <p:nvPr>
            <p:ph type="sldNum" sz="quarter" idx="10"/>
          </p:nvPr>
        </p:nvSpPr>
        <p:spPr/>
        <p:txBody>
          <a:bodyPr/>
          <a:lstStyle>
            <a:lvl1pPr>
              <a:defRPr/>
            </a:lvl1pPr>
          </a:lstStyle>
          <a:p>
            <a:pPr>
              <a:defRPr/>
            </a:pPr>
            <a:fld id="{F2D1687A-7599-4849-9452-CFAF83EEF78B}" type="slidenum">
              <a:rPr lang="it-IT"/>
              <a:pPr>
                <a:defRPr/>
              </a:pPr>
              <a:t>‹N›</a:t>
            </a:fld>
            <a:endParaRPr lang="it-IT"/>
          </a:p>
        </p:txBody>
      </p:sp>
      <p:sp>
        <p:nvSpPr>
          <p:cNvPr id="5" name="Date Placeholder 8"/>
          <p:cNvSpPr>
            <a:spLocks noGrp="1"/>
          </p:cNvSpPr>
          <p:nvPr>
            <p:ph type="dt" sz="half" idx="11"/>
          </p:nvPr>
        </p:nvSpPr>
        <p:spPr/>
        <p:txBody>
          <a:bodyPr/>
          <a:lstStyle>
            <a:lvl1pPr>
              <a:defRPr/>
            </a:lvl1pPr>
          </a:lstStyle>
          <a:p>
            <a:pPr>
              <a:defRPr/>
            </a:pPr>
            <a:fld id="{A2622BA8-B67B-4AE5-B8EB-77CDDED127A5}" type="datetime2">
              <a:rPr lang="it-IT"/>
              <a:pPr>
                <a:defRPr/>
              </a:pPr>
              <a:t>lunedì 7 agosto 2017</a:t>
            </a:fld>
            <a:endParaRPr lang="it-IT"/>
          </a:p>
        </p:txBody>
      </p:sp>
      <p:sp>
        <p:nvSpPr>
          <p:cNvPr id="6"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pic>
        <p:nvPicPr>
          <p:cNvPr id="4" name="Picture 6" descr="sphere1.png"/>
          <p:cNvPicPr>
            <a:picLocks noChangeAspect="1"/>
          </p:cNvPicPr>
          <p:nvPr/>
        </p:nvPicPr>
        <p:blipFill>
          <a:blip r:embed="rId2" cstate="print"/>
          <a:srcRect/>
          <a:stretch>
            <a:fillRect/>
          </a:stretch>
        </p:blipFill>
        <p:spPr bwMode="auto">
          <a:xfrm>
            <a:off x="6858000" y="0"/>
            <a:ext cx="2293938" cy="6858000"/>
          </a:xfrm>
          <a:prstGeom prst="rect">
            <a:avLst/>
          </a:prstGeom>
          <a:noFill/>
          <a:ln w="9525">
            <a:noFill/>
            <a:miter lim="800000"/>
            <a:headEnd/>
            <a:tailEnd/>
          </a:ln>
        </p:spPr>
      </p:pic>
      <p:sp>
        <p:nvSpPr>
          <p:cNvPr id="15" name="Title 14"/>
          <p:cNvSpPr>
            <a:spLocks noGrp="1"/>
          </p:cNvSpPr>
          <p:nvPr>
            <p:ph type="title"/>
          </p:nvPr>
        </p:nvSpPr>
        <p:spPr>
          <a:xfrm>
            <a:off x="457200" y="1828800"/>
            <a:ext cx="3200400" cy="1752600"/>
          </a:xfrm>
        </p:spPr>
        <p:txBody>
          <a:bodyPr anchor="b"/>
          <a:lstStyle/>
          <a:p>
            <a:r>
              <a:rPr lang="it-IT" smtClean="0"/>
              <a:t>Fare clic per modificare lo stile del titolo</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it-IT" smtClean="0"/>
              <a:t>Fare clic per modificare stili del testo dello schema</a:t>
            </a:r>
          </a:p>
        </p:txBody>
      </p:sp>
      <p:sp>
        <p:nvSpPr>
          <p:cNvPr id="5" name="Date Placeholder 11"/>
          <p:cNvSpPr>
            <a:spLocks noGrp="1"/>
          </p:cNvSpPr>
          <p:nvPr>
            <p:ph type="dt" sz="half" idx="14"/>
          </p:nvPr>
        </p:nvSpPr>
        <p:spPr>
          <a:xfrm>
            <a:off x="839788" y="6426200"/>
            <a:ext cx="2819400" cy="127000"/>
          </a:xfrm>
        </p:spPr>
        <p:txBody>
          <a:bodyPr/>
          <a:lstStyle>
            <a:lvl1pPr>
              <a:defRPr/>
            </a:lvl1pPr>
          </a:lstStyle>
          <a:p>
            <a:pPr>
              <a:defRPr/>
            </a:pPr>
            <a:fld id="{04CD57E6-8371-4BBA-A361-A0F9268D7FE9}" type="datetime2">
              <a:rPr lang="it-IT"/>
              <a:pPr>
                <a:defRPr/>
              </a:pPr>
              <a:t>lunedì 7 agosto 2017</a:t>
            </a:fld>
            <a:endParaRPr lang="it-IT"/>
          </a:p>
        </p:txBody>
      </p:sp>
      <p:sp>
        <p:nvSpPr>
          <p:cNvPr id="6" name="Slide Number Placeholder 12"/>
          <p:cNvSpPr>
            <a:spLocks noGrp="1"/>
          </p:cNvSpPr>
          <p:nvPr>
            <p:ph type="sldNum" sz="quarter" idx="15"/>
          </p:nvPr>
        </p:nvSpPr>
        <p:spPr>
          <a:xfrm>
            <a:off x="4116388" y="6400800"/>
            <a:ext cx="533400" cy="152400"/>
          </a:xfrm>
        </p:spPr>
        <p:txBody>
          <a:bodyPr/>
          <a:lstStyle>
            <a:lvl1pPr>
              <a:defRPr/>
            </a:lvl1pPr>
          </a:lstStyle>
          <a:p>
            <a:pPr>
              <a:defRPr/>
            </a:pPr>
            <a:fld id="{E898F3B1-8802-4EBB-B13A-7D4B40BE0DDF}" type="slidenum">
              <a:rPr lang="it-IT"/>
              <a:pPr>
                <a:defRPr/>
              </a:pPr>
              <a:t>‹N›</a:t>
            </a:fld>
            <a:endParaRPr lang="it-IT"/>
          </a:p>
        </p:txBody>
      </p:sp>
      <p:sp>
        <p:nvSpPr>
          <p:cNvPr id="7" name="Footer Placeholder 13"/>
          <p:cNvSpPr>
            <a:spLocks noGrp="1"/>
          </p:cNvSpPr>
          <p:nvPr>
            <p:ph type="ftr" sz="quarter" idx="16"/>
          </p:nvPr>
        </p:nvSpPr>
        <p:spPr>
          <a:xfrm>
            <a:off x="838200" y="6296025"/>
            <a:ext cx="2820988" cy="152400"/>
          </a:xfrm>
        </p:spPr>
        <p:txBody>
          <a:bodyPr/>
          <a:lstStyle>
            <a:lvl1pPr>
              <a:defRPr/>
            </a:lvl1pPr>
          </a:lstStyle>
          <a:p>
            <a:r>
              <a:rPr lang="it-IT"/>
              <a:t>Paolo Divizia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Title 1"/>
          <p:cNvSpPr>
            <a:spLocks noGrp="1"/>
          </p:cNvSpPr>
          <p:nvPr>
            <p:ph type="title"/>
          </p:nvPr>
        </p:nvSpPr>
        <p:spPr>
          <a:xfrm>
            <a:off x="4876800" y="457200"/>
            <a:ext cx="2819400" cy="5714999"/>
          </a:xfrm>
        </p:spPr>
        <p:txBody>
          <a:bodyPr/>
          <a:lstStyle/>
          <a:p>
            <a:r>
              <a:rPr lang="it-IT" smtClean="0"/>
              <a:t>Fare clic per modificare lo stile del titolo</a:t>
            </a:r>
            <a:endParaRPr lang="en-US"/>
          </a:p>
        </p:txBody>
      </p:sp>
      <p:sp>
        <p:nvSpPr>
          <p:cNvPr id="5" name="Slide Number Placeholder 7"/>
          <p:cNvSpPr>
            <a:spLocks noGrp="1"/>
          </p:cNvSpPr>
          <p:nvPr>
            <p:ph type="sldNum" sz="quarter" idx="10"/>
          </p:nvPr>
        </p:nvSpPr>
        <p:spPr/>
        <p:txBody>
          <a:bodyPr/>
          <a:lstStyle>
            <a:lvl1pPr>
              <a:defRPr/>
            </a:lvl1pPr>
          </a:lstStyle>
          <a:p>
            <a:pPr>
              <a:defRPr/>
            </a:pPr>
            <a:fld id="{847F3271-64A3-413B-934C-EF0175E6711F}" type="slidenum">
              <a:rPr lang="it-IT"/>
              <a:pPr>
                <a:defRPr/>
              </a:pPr>
              <a:t>‹N›</a:t>
            </a:fld>
            <a:endParaRPr lang="it-IT"/>
          </a:p>
        </p:txBody>
      </p:sp>
      <p:sp>
        <p:nvSpPr>
          <p:cNvPr id="6" name="Date Placeholder 8"/>
          <p:cNvSpPr>
            <a:spLocks noGrp="1"/>
          </p:cNvSpPr>
          <p:nvPr>
            <p:ph type="dt" sz="half" idx="11"/>
          </p:nvPr>
        </p:nvSpPr>
        <p:spPr/>
        <p:txBody>
          <a:bodyPr/>
          <a:lstStyle>
            <a:lvl1pPr>
              <a:defRPr/>
            </a:lvl1pPr>
          </a:lstStyle>
          <a:p>
            <a:pPr>
              <a:defRPr/>
            </a:pPr>
            <a:fld id="{A9778D21-438B-4694-9FE1-B51305BEA428}" type="datetime2">
              <a:rPr lang="it-IT"/>
              <a:pPr>
                <a:defRPr/>
              </a:pPr>
              <a:t>lunedì 7 agosto 2017</a:t>
            </a:fld>
            <a:endParaRPr lang="it-IT"/>
          </a:p>
        </p:txBody>
      </p:sp>
      <p:sp>
        <p:nvSpPr>
          <p:cNvPr id="7"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11" name="Title 1"/>
          <p:cNvSpPr>
            <a:spLocks noGrp="1"/>
          </p:cNvSpPr>
          <p:nvPr>
            <p:ph type="title"/>
          </p:nvPr>
        </p:nvSpPr>
        <p:spPr>
          <a:xfrm>
            <a:off x="4876800" y="457200"/>
            <a:ext cx="2819400" cy="5714999"/>
          </a:xfrm>
        </p:spPr>
        <p:txBody>
          <a:bodyPr/>
          <a:lstStyle/>
          <a:p>
            <a:r>
              <a:rPr lang="it-IT" smtClean="0"/>
              <a:t>Fare clic per modificare lo stile del titolo</a:t>
            </a:r>
            <a:endParaRPr lang="en-US"/>
          </a:p>
        </p:txBody>
      </p:sp>
      <p:sp>
        <p:nvSpPr>
          <p:cNvPr id="7" name="Slide Number Placeholder 7"/>
          <p:cNvSpPr>
            <a:spLocks noGrp="1"/>
          </p:cNvSpPr>
          <p:nvPr>
            <p:ph type="sldNum" sz="quarter" idx="10"/>
          </p:nvPr>
        </p:nvSpPr>
        <p:spPr/>
        <p:txBody>
          <a:bodyPr/>
          <a:lstStyle>
            <a:lvl1pPr>
              <a:defRPr/>
            </a:lvl1pPr>
          </a:lstStyle>
          <a:p>
            <a:pPr>
              <a:defRPr/>
            </a:pPr>
            <a:fld id="{20DC9D3E-1E6E-41E2-830E-25397B0E0686}" type="slidenum">
              <a:rPr lang="it-IT"/>
              <a:pPr>
                <a:defRPr/>
              </a:pPr>
              <a:t>‹N›</a:t>
            </a:fld>
            <a:endParaRPr lang="it-IT"/>
          </a:p>
        </p:txBody>
      </p:sp>
      <p:sp>
        <p:nvSpPr>
          <p:cNvPr id="8" name="Date Placeholder 8"/>
          <p:cNvSpPr>
            <a:spLocks noGrp="1"/>
          </p:cNvSpPr>
          <p:nvPr>
            <p:ph type="dt" sz="half" idx="11"/>
          </p:nvPr>
        </p:nvSpPr>
        <p:spPr/>
        <p:txBody>
          <a:bodyPr/>
          <a:lstStyle>
            <a:lvl1pPr>
              <a:defRPr/>
            </a:lvl1pPr>
          </a:lstStyle>
          <a:p>
            <a:pPr>
              <a:defRPr/>
            </a:pPr>
            <a:fld id="{59F1CBF2-0342-4F89-9DA3-F02EDB0C9B3E}" type="datetime2">
              <a:rPr lang="it-IT"/>
              <a:pPr>
                <a:defRPr/>
              </a:pPr>
              <a:t>lunedì 7 agosto 2017</a:t>
            </a:fld>
            <a:endParaRPr lang="it-IT"/>
          </a:p>
        </p:txBody>
      </p:sp>
      <p:sp>
        <p:nvSpPr>
          <p:cNvPr id="9"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it-IT" smtClean="0"/>
              <a:t>Fare clic per modificare lo stile del titolo</a:t>
            </a:r>
            <a:endParaRPr lang="en-US" dirty="0"/>
          </a:p>
        </p:txBody>
      </p:sp>
      <p:sp>
        <p:nvSpPr>
          <p:cNvPr id="3" name="Slide Number Placeholder 7"/>
          <p:cNvSpPr>
            <a:spLocks noGrp="1"/>
          </p:cNvSpPr>
          <p:nvPr>
            <p:ph type="sldNum" sz="quarter" idx="10"/>
          </p:nvPr>
        </p:nvSpPr>
        <p:spPr/>
        <p:txBody>
          <a:bodyPr/>
          <a:lstStyle>
            <a:lvl1pPr>
              <a:defRPr/>
            </a:lvl1pPr>
          </a:lstStyle>
          <a:p>
            <a:pPr>
              <a:defRPr/>
            </a:pPr>
            <a:fld id="{AD0187D1-A77E-49BB-92C5-BB31859A5DA4}" type="slidenum">
              <a:rPr lang="it-IT"/>
              <a:pPr>
                <a:defRPr/>
              </a:pPr>
              <a:t>‹N›</a:t>
            </a:fld>
            <a:endParaRPr lang="it-IT"/>
          </a:p>
        </p:txBody>
      </p:sp>
      <p:sp>
        <p:nvSpPr>
          <p:cNvPr id="4" name="Date Placeholder 8"/>
          <p:cNvSpPr>
            <a:spLocks noGrp="1"/>
          </p:cNvSpPr>
          <p:nvPr>
            <p:ph type="dt" sz="half" idx="11"/>
          </p:nvPr>
        </p:nvSpPr>
        <p:spPr/>
        <p:txBody>
          <a:bodyPr/>
          <a:lstStyle>
            <a:lvl1pPr>
              <a:defRPr/>
            </a:lvl1pPr>
          </a:lstStyle>
          <a:p>
            <a:pPr>
              <a:defRPr/>
            </a:pPr>
            <a:fld id="{6BCF34E9-360D-4090-AB8E-0787A9043570}" type="datetime2">
              <a:rPr lang="it-IT"/>
              <a:pPr>
                <a:defRPr/>
              </a:pPr>
              <a:t>lunedì 7 agosto 2017</a:t>
            </a:fld>
            <a:endParaRPr lang="it-IT"/>
          </a:p>
        </p:txBody>
      </p:sp>
      <p:sp>
        <p:nvSpPr>
          <p:cNvPr id="5"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p:txBody>
          <a:bodyPr/>
          <a:lstStyle>
            <a:lvl1pPr>
              <a:defRPr/>
            </a:lvl1pPr>
          </a:lstStyle>
          <a:p>
            <a:pPr>
              <a:defRPr/>
            </a:pPr>
            <a:fld id="{97B49D04-DE02-477E-8903-A328B61F7E83}" type="slidenum">
              <a:rPr lang="it-IT"/>
              <a:pPr>
                <a:defRPr/>
              </a:pPr>
              <a:t>‹N›</a:t>
            </a:fld>
            <a:endParaRPr lang="it-IT"/>
          </a:p>
        </p:txBody>
      </p:sp>
      <p:sp>
        <p:nvSpPr>
          <p:cNvPr id="3" name="Date Placeholder 8"/>
          <p:cNvSpPr>
            <a:spLocks noGrp="1"/>
          </p:cNvSpPr>
          <p:nvPr>
            <p:ph type="dt" sz="half" idx="11"/>
          </p:nvPr>
        </p:nvSpPr>
        <p:spPr/>
        <p:txBody>
          <a:bodyPr/>
          <a:lstStyle>
            <a:lvl1pPr>
              <a:defRPr/>
            </a:lvl1pPr>
          </a:lstStyle>
          <a:p>
            <a:pPr>
              <a:defRPr/>
            </a:pPr>
            <a:fld id="{EC9ECF9D-7A2B-4E69-AA7E-D1BB45E39685}" type="datetime2">
              <a:rPr lang="it-IT"/>
              <a:pPr>
                <a:defRPr/>
              </a:pPr>
              <a:t>lunedì 7 agosto 2017</a:t>
            </a:fld>
            <a:endParaRPr lang="it-IT"/>
          </a:p>
        </p:txBody>
      </p:sp>
      <p:sp>
        <p:nvSpPr>
          <p:cNvPr id="4"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lstStyle>
            <a:lvl1pPr algn="r">
              <a:defRPr sz="2000" b="0">
                <a:effectLst/>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lide Number Placeholder 7"/>
          <p:cNvSpPr>
            <a:spLocks noGrp="1"/>
          </p:cNvSpPr>
          <p:nvPr>
            <p:ph type="sldNum" sz="quarter" idx="10"/>
          </p:nvPr>
        </p:nvSpPr>
        <p:spPr/>
        <p:txBody>
          <a:bodyPr/>
          <a:lstStyle>
            <a:lvl1pPr>
              <a:defRPr/>
            </a:lvl1pPr>
          </a:lstStyle>
          <a:p>
            <a:pPr>
              <a:defRPr/>
            </a:pPr>
            <a:fld id="{6A49F55C-5260-4FDE-8880-0D6F46D17D2E}" type="slidenum">
              <a:rPr lang="it-IT"/>
              <a:pPr>
                <a:defRPr/>
              </a:pPr>
              <a:t>‹N›</a:t>
            </a:fld>
            <a:endParaRPr lang="it-IT"/>
          </a:p>
        </p:txBody>
      </p:sp>
      <p:sp>
        <p:nvSpPr>
          <p:cNvPr id="6" name="Date Placeholder 8"/>
          <p:cNvSpPr>
            <a:spLocks noGrp="1"/>
          </p:cNvSpPr>
          <p:nvPr>
            <p:ph type="dt" sz="half" idx="11"/>
          </p:nvPr>
        </p:nvSpPr>
        <p:spPr/>
        <p:txBody>
          <a:bodyPr/>
          <a:lstStyle>
            <a:lvl1pPr>
              <a:defRPr/>
            </a:lvl1pPr>
          </a:lstStyle>
          <a:p>
            <a:pPr>
              <a:defRPr/>
            </a:pPr>
            <a:fld id="{2C79ED12-E89D-444D-B4F8-EC2E6571BD20}" type="datetime2">
              <a:rPr lang="it-IT"/>
              <a:pPr>
                <a:defRPr/>
              </a:pPr>
              <a:t>lunedì 7 agosto 2017</a:t>
            </a:fld>
            <a:endParaRPr lang="it-IT"/>
          </a:p>
        </p:txBody>
      </p:sp>
      <p:sp>
        <p:nvSpPr>
          <p:cNvPr id="7"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endParaRPr lang="en-US" noProof="0"/>
          </a:p>
        </p:txBody>
      </p:sp>
      <p:sp>
        <p:nvSpPr>
          <p:cNvPr id="11" name="Title 1"/>
          <p:cNvSpPr>
            <a:spLocks noGrp="1"/>
          </p:cNvSpPr>
          <p:nvPr>
            <p:ph type="title"/>
          </p:nvPr>
        </p:nvSpPr>
        <p:spPr>
          <a:xfrm>
            <a:off x="5181600" y="1676400"/>
            <a:ext cx="2514600" cy="1875972"/>
          </a:xfrm>
        </p:spPr>
        <p:txBody>
          <a:bodyPr anchor="b"/>
          <a:lstStyle>
            <a:lvl1pPr algn="r">
              <a:defRPr sz="2000" b="0">
                <a:effectLst/>
              </a:defRPr>
            </a:lvl1pPr>
          </a:lstStyle>
          <a:p>
            <a:r>
              <a:rPr lang="it-IT" smtClean="0"/>
              <a:t>Fare clic per modificare lo stile del titolo</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lide Number Placeholder 7"/>
          <p:cNvSpPr>
            <a:spLocks noGrp="1"/>
          </p:cNvSpPr>
          <p:nvPr>
            <p:ph type="sldNum" sz="quarter" idx="10"/>
          </p:nvPr>
        </p:nvSpPr>
        <p:spPr/>
        <p:txBody>
          <a:bodyPr/>
          <a:lstStyle>
            <a:lvl1pPr>
              <a:defRPr/>
            </a:lvl1pPr>
          </a:lstStyle>
          <a:p>
            <a:pPr>
              <a:defRPr/>
            </a:pPr>
            <a:fld id="{A4FD4E4F-ABF3-4A56-9C0E-6B3B9AF8826F}" type="slidenum">
              <a:rPr lang="it-IT"/>
              <a:pPr>
                <a:defRPr/>
              </a:pPr>
              <a:t>‹N›</a:t>
            </a:fld>
            <a:endParaRPr lang="it-IT"/>
          </a:p>
        </p:txBody>
      </p:sp>
      <p:sp>
        <p:nvSpPr>
          <p:cNvPr id="6" name="Date Placeholder 8"/>
          <p:cNvSpPr>
            <a:spLocks noGrp="1"/>
          </p:cNvSpPr>
          <p:nvPr>
            <p:ph type="dt" sz="half" idx="11"/>
          </p:nvPr>
        </p:nvSpPr>
        <p:spPr/>
        <p:txBody>
          <a:bodyPr/>
          <a:lstStyle>
            <a:lvl1pPr>
              <a:defRPr/>
            </a:lvl1pPr>
          </a:lstStyle>
          <a:p>
            <a:pPr>
              <a:defRPr/>
            </a:pPr>
            <a:fld id="{752E0D3F-7622-4CBF-9853-EABA24EC2588}" type="datetime2">
              <a:rPr lang="it-IT"/>
              <a:pPr>
                <a:defRPr/>
              </a:pPr>
              <a:t>lunedì 7 agosto 2017</a:t>
            </a:fld>
            <a:endParaRPr lang="it-IT"/>
          </a:p>
        </p:txBody>
      </p:sp>
      <p:sp>
        <p:nvSpPr>
          <p:cNvPr id="7"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1" descr="sphere2.png"/>
          <p:cNvPicPr>
            <a:picLocks noChangeAspect="1"/>
          </p:cNvPicPr>
          <p:nvPr/>
        </p:nvPicPr>
        <p:blipFill>
          <a:blip r:embed="rId13" cstate="print"/>
          <a:srcRect/>
          <a:stretch>
            <a:fillRect/>
          </a:stretch>
        </p:blipFill>
        <p:spPr bwMode="auto">
          <a:xfrm>
            <a:off x="8823325" y="0"/>
            <a:ext cx="320675" cy="6858000"/>
          </a:xfrm>
          <a:prstGeom prst="rect">
            <a:avLst/>
          </a:prstGeom>
          <a:noFill/>
          <a:ln w="9525">
            <a:noFill/>
            <a:miter lim="800000"/>
            <a:headEnd/>
            <a:tailEnd/>
          </a:ln>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1028" name="Text Placeholder 2"/>
          <p:cNvSpPr>
            <a:spLocks noGrp="1"/>
          </p:cNvSpPr>
          <p:nvPr>
            <p:ph type="body" idx="1"/>
          </p:nvPr>
        </p:nvSpPr>
        <p:spPr bwMode="auto">
          <a:xfrm>
            <a:off x="457200" y="457200"/>
            <a:ext cx="3657600" cy="5715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fontAlgn="auto">
              <a:spcBef>
                <a:spcPts val="0"/>
              </a:spcBef>
              <a:spcAft>
                <a:spcPts val="0"/>
              </a:spcAft>
              <a:defRPr sz="1050" smtClean="0">
                <a:solidFill>
                  <a:schemeClr val="tx1">
                    <a:lumMod val="50000"/>
                    <a:lumOff val="50000"/>
                  </a:schemeClr>
                </a:solidFill>
                <a:latin typeface="+mn-lt"/>
              </a:defRPr>
            </a:lvl1pPr>
          </a:lstStyle>
          <a:p>
            <a:pPr>
              <a:defRPr/>
            </a:pPr>
            <a:fld id="{08908F8F-F121-49FE-A7C9-B155061CDAF7}" type="slidenum">
              <a:rPr lang="it-IT"/>
              <a:pPr>
                <a:defRPr/>
              </a:pPr>
              <a:t>‹N›</a:t>
            </a:fld>
            <a:endParaRPr lang="it-IT"/>
          </a:p>
        </p:txBody>
      </p:sp>
      <p:sp>
        <p:nvSpPr>
          <p:cNvPr id="9" name="Date Placeholder 8"/>
          <p:cNvSpPr>
            <a:spLocks noGrp="1"/>
          </p:cNvSpPr>
          <p:nvPr>
            <p:ph type="dt" sz="half" idx="2"/>
          </p:nvPr>
        </p:nvSpPr>
        <p:spPr>
          <a:xfrm>
            <a:off x="4876800" y="6426200"/>
            <a:ext cx="2819400" cy="127000"/>
          </a:xfrm>
          <a:prstGeom prst="rect">
            <a:avLst/>
          </a:prstGeom>
        </p:spPr>
        <p:txBody>
          <a:bodyPr vert="horz" lIns="91440" tIns="45720" rIns="91440" bIns="45720" rtlCol="0" anchor="ctr"/>
          <a:lstStyle>
            <a:lvl1pPr algn="r" fontAlgn="auto">
              <a:spcBef>
                <a:spcPts val="0"/>
              </a:spcBef>
              <a:spcAft>
                <a:spcPts val="0"/>
              </a:spcAft>
              <a:defRPr sz="1050" smtClean="0">
                <a:solidFill>
                  <a:schemeClr val="tx1">
                    <a:lumMod val="50000"/>
                    <a:lumOff val="50000"/>
                  </a:schemeClr>
                </a:solidFill>
                <a:latin typeface="+mn-lt"/>
              </a:defRPr>
            </a:lvl1pPr>
          </a:lstStyle>
          <a:p>
            <a:pPr>
              <a:defRPr/>
            </a:pPr>
            <a:fld id="{E1309B1F-A8AC-4382-9DF2-998D260D148F}" type="datetime2">
              <a:rPr lang="it-IT"/>
              <a:pPr>
                <a:defRPr/>
              </a:pPr>
              <a:t>lunedì 7 agosto 2017</a:t>
            </a:fld>
            <a:endParaRPr lang="it-IT"/>
          </a:p>
        </p:txBody>
      </p:sp>
      <p:sp>
        <p:nvSpPr>
          <p:cNvPr id="10" name="Footer Placeholder 9"/>
          <p:cNvSpPr>
            <a:spLocks noGrp="1"/>
          </p:cNvSpPr>
          <p:nvPr>
            <p:ph type="ftr" sz="quarter" idx="3"/>
          </p:nvPr>
        </p:nvSpPr>
        <p:spPr>
          <a:xfrm>
            <a:off x="4875213" y="6296025"/>
            <a:ext cx="2820987" cy="152400"/>
          </a:xfrm>
          <a:prstGeom prst="rect">
            <a:avLst/>
          </a:prstGeom>
        </p:spPr>
        <p:txBody>
          <a:bodyPr vert="horz" wrap="square" lIns="91440" tIns="45720" rIns="91440" bIns="45720" numCol="1" anchor="b" anchorCtr="0" compatLnSpc="1">
            <a:prstTxWarp prst="textNoShape">
              <a:avLst/>
            </a:prstTxWarp>
          </a:bodyPr>
          <a:lstStyle>
            <a:lvl1pPr algn="r">
              <a:defRPr sz="1000">
                <a:latin typeface="Calibri" pitchFamily="34" charset="0"/>
              </a:defRPr>
            </a:lvl1pPr>
          </a:lstStyle>
          <a:p>
            <a:r>
              <a:rPr lang="it-IT"/>
              <a:t>Paolo Divizia</a:t>
            </a: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timing>
    <p:tnLst>
      <p:par>
        <p:cTn id="1" dur="indefinite" restart="never" nodeType="tmRoot"/>
      </p:par>
    </p:tnLst>
  </p:timing>
  <p:hf sldNum="0" hdr="0"/>
  <p:txStyles>
    <p:titleStyle>
      <a:lvl1pPr algn="r" rtl="0" fontAlgn="base">
        <a:spcBef>
          <a:spcPct val="0"/>
        </a:spcBef>
        <a:spcAft>
          <a:spcPct val="0"/>
        </a:spcAft>
        <a:defRPr sz="2800" kern="1200">
          <a:gradFill>
            <a:gsLst>
              <a:gs pos="0">
                <a:schemeClr val="tx1">
                  <a:lumMod val="50000"/>
                </a:schemeClr>
              </a:gs>
              <a:gs pos="61000">
                <a:schemeClr val="tx1"/>
              </a:gs>
            </a:gsLst>
            <a:lin ang="5400000" scaled="0"/>
          </a:gradFill>
          <a:latin typeface="+mj-lt"/>
          <a:ea typeface="+mj-ea"/>
          <a:cs typeface="+mj-cs"/>
        </a:defRPr>
      </a:lvl1pPr>
      <a:lvl2pPr algn="r" rtl="0" fontAlgn="base">
        <a:spcBef>
          <a:spcPct val="0"/>
        </a:spcBef>
        <a:spcAft>
          <a:spcPct val="0"/>
        </a:spcAft>
        <a:defRPr sz="2800">
          <a:solidFill>
            <a:schemeClr val="tx1"/>
          </a:solidFill>
          <a:latin typeface="Calibri" pitchFamily="34" charset="0"/>
        </a:defRPr>
      </a:lvl2pPr>
      <a:lvl3pPr algn="r" rtl="0" fontAlgn="base">
        <a:spcBef>
          <a:spcPct val="0"/>
        </a:spcBef>
        <a:spcAft>
          <a:spcPct val="0"/>
        </a:spcAft>
        <a:defRPr sz="2800">
          <a:solidFill>
            <a:schemeClr val="tx1"/>
          </a:solidFill>
          <a:latin typeface="Calibri" pitchFamily="34" charset="0"/>
        </a:defRPr>
      </a:lvl3pPr>
      <a:lvl4pPr algn="r" rtl="0" fontAlgn="base">
        <a:spcBef>
          <a:spcPct val="0"/>
        </a:spcBef>
        <a:spcAft>
          <a:spcPct val="0"/>
        </a:spcAft>
        <a:defRPr sz="2800">
          <a:solidFill>
            <a:schemeClr val="tx1"/>
          </a:solidFill>
          <a:latin typeface="Calibri" pitchFamily="34" charset="0"/>
        </a:defRPr>
      </a:lvl4pPr>
      <a:lvl5pPr algn="r" rtl="0" fontAlgn="base">
        <a:spcBef>
          <a:spcPct val="0"/>
        </a:spcBef>
        <a:spcAft>
          <a:spcPct val="0"/>
        </a:spcAft>
        <a:defRPr sz="2800">
          <a:solidFill>
            <a:schemeClr val="tx1"/>
          </a:solidFill>
          <a:latin typeface="Calibri" pitchFamily="34" charset="0"/>
        </a:defRPr>
      </a:lvl5pPr>
      <a:lvl6pPr marL="457200" algn="r" rtl="0" fontAlgn="base">
        <a:spcBef>
          <a:spcPct val="0"/>
        </a:spcBef>
        <a:spcAft>
          <a:spcPct val="0"/>
        </a:spcAft>
        <a:defRPr sz="2800">
          <a:solidFill>
            <a:schemeClr val="tx1"/>
          </a:solidFill>
          <a:latin typeface="Calibri" pitchFamily="34" charset="0"/>
        </a:defRPr>
      </a:lvl6pPr>
      <a:lvl7pPr marL="914400" algn="r" rtl="0" fontAlgn="base">
        <a:spcBef>
          <a:spcPct val="0"/>
        </a:spcBef>
        <a:spcAft>
          <a:spcPct val="0"/>
        </a:spcAft>
        <a:defRPr sz="2800">
          <a:solidFill>
            <a:schemeClr val="tx1"/>
          </a:solidFill>
          <a:latin typeface="Calibri" pitchFamily="34" charset="0"/>
        </a:defRPr>
      </a:lvl7pPr>
      <a:lvl8pPr marL="1371600" algn="r" rtl="0" fontAlgn="base">
        <a:spcBef>
          <a:spcPct val="0"/>
        </a:spcBef>
        <a:spcAft>
          <a:spcPct val="0"/>
        </a:spcAft>
        <a:defRPr sz="2800">
          <a:solidFill>
            <a:schemeClr val="tx1"/>
          </a:solidFill>
          <a:latin typeface="Calibri" pitchFamily="34" charset="0"/>
        </a:defRPr>
      </a:lvl8pPr>
      <a:lvl9pPr marL="1828800" algn="r" rtl="0" fontAlgn="base">
        <a:spcBef>
          <a:spcPct val="0"/>
        </a:spcBef>
        <a:spcAft>
          <a:spcPct val="0"/>
        </a:spcAft>
        <a:defRPr sz="2800">
          <a:solidFill>
            <a:schemeClr val="tx1"/>
          </a:solidFill>
          <a:latin typeface="Calibri" pitchFamily="34" charset="0"/>
        </a:defRPr>
      </a:lvl9pPr>
    </p:titleStyle>
    <p:bodyStyle>
      <a:lvl1pPr marL="182563" indent="-182563" algn="l" rtl="0" fontAlgn="base">
        <a:spcBef>
          <a:spcPct val="20000"/>
        </a:spcBef>
        <a:spcAft>
          <a:spcPct val="0"/>
        </a:spcAft>
        <a:buClr>
          <a:srgbClr val="7F7F7F"/>
        </a:buClr>
        <a:buFont typeface="Wingdings" pitchFamily="2" charset="2"/>
        <a:buChar char="§"/>
        <a:defRPr kern="1200">
          <a:solidFill>
            <a:srgbClr val="000000"/>
          </a:solidFill>
          <a:latin typeface="+mn-lt"/>
          <a:ea typeface="+mn-ea"/>
          <a:cs typeface="+mn-cs"/>
        </a:defRPr>
      </a:lvl1pPr>
      <a:lvl2pPr marL="411163" indent="-182563" algn="l" rtl="0" fontAlgn="base">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2pPr>
      <a:lvl3pPr marL="593725" indent="-182563" algn="l" rtl="0" fontAlgn="base">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3pPr>
      <a:lvl4pPr marL="776288" indent="-182563" algn="l" rtl="0" fontAlgn="base">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4pPr>
      <a:lvl5pPr marL="958850" indent="-182563" algn="l" rtl="0" fontAlgn="base">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2"/>
          <p:cNvSpPr>
            <a:spLocks noGrp="1"/>
          </p:cNvSpPr>
          <p:nvPr>
            <p:ph type="dt" sz="half" idx="10"/>
          </p:nvPr>
        </p:nvSpPr>
        <p:spPr/>
        <p:txBody>
          <a:bodyPr/>
          <a:lstStyle/>
          <a:p>
            <a:pPr>
              <a:defRPr/>
            </a:pPr>
            <a:fld id="{ED58BFFA-FA96-4714-B8AE-6714D8C5D362}" type="datetime2">
              <a:rPr lang="it-IT"/>
              <a:pPr>
                <a:defRPr/>
              </a:pPr>
              <a:t>lunedì 7 agosto 2017</a:t>
            </a:fld>
            <a:endParaRPr lang="it-IT"/>
          </a:p>
        </p:txBody>
      </p:sp>
      <p:sp>
        <p:nvSpPr>
          <p:cNvPr id="8" name="Footer Placeholder 14"/>
          <p:cNvSpPr>
            <a:spLocks noGrp="1"/>
          </p:cNvSpPr>
          <p:nvPr>
            <p:ph type="ftr" sz="quarter" idx="12"/>
          </p:nvPr>
        </p:nvSpPr>
        <p:spPr>
          <a:xfrm>
            <a:off x="755576" y="5733256"/>
            <a:ext cx="5629300" cy="728464"/>
          </a:xfrm>
        </p:spPr>
        <p:txBody>
          <a:bodyPr/>
          <a:lstStyle/>
          <a:p>
            <a:pPr algn="l"/>
            <a:endParaRPr lang="it-IT" sz="1500" dirty="0"/>
          </a:p>
        </p:txBody>
      </p:sp>
      <p:sp>
        <p:nvSpPr>
          <p:cNvPr id="3" name="Sottotitolo 2"/>
          <p:cNvSpPr>
            <a:spLocks noGrp="1"/>
          </p:cNvSpPr>
          <p:nvPr>
            <p:ph type="subTitle" idx="1"/>
          </p:nvPr>
        </p:nvSpPr>
        <p:spPr>
          <a:xfrm>
            <a:off x="2411760" y="3933056"/>
            <a:ext cx="3962400" cy="2133600"/>
          </a:xfrm>
        </p:spPr>
        <p:txBody>
          <a:bodyPr>
            <a:normAutofit/>
          </a:bodyPr>
          <a:lstStyle/>
          <a:p>
            <a:pPr>
              <a:lnSpc>
                <a:spcPct val="80000"/>
              </a:lnSpc>
            </a:pPr>
            <a:endParaRPr lang="it-IT" sz="1200" dirty="0" smtClean="0"/>
          </a:p>
          <a:p>
            <a:pPr>
              <a:lnSpc>
                <a:spcPct val="80000"/>
              </a:lnSpc>
            </a:pPr>
            <a:r>
              <a:rPr lang="it-IT" sz="1700" dirty="0" smtClean="0">
                <a:solidFill>
                  <a:srgbClr val="262626"/>
                </a:solidFill>
              </a:rPr>
              <a:t> </a:t>
            </a:r>
          </a:p>
          <a:p>
            <a:pPr>
              <a:lnSpc>
                <a:spcPct val="80000"/>
              </a:lnSpc>
            </a:pPr>
            <a:endParaRPr lang="it-IT" sz="1700" dirty="0" smtClean="0">
              <a:solidFill>
                <a:srgbClr val="262626"/>
              </a:solidFill>
            </a:endParaRPr>
          </a:p>
          <a:p>
            <a:pPr>
              <a:lnSpc>
                <a:spcPct val="80000"/>
              </a:lnSpc>
            </a:pPr>
            <a:endParaRPr lang="it-IT" sz="1700" dirty="0" smtClean="0">
              <a:solidFill>
                <a:srgbClr val="262626"/>
              </a:solidFill>
            </a:endParaRPr>
          </a:p>
          <a:p>
            <a:pPr>
              <a:lnSpc>
                <a:spcPct val="80000"/>
              </a:lnSpc>
            </a:pPr>
            <a:endParaRPr lang="it-IT" sz="1600" dirty="0" smtClean="0">
              <a:solidFill>
                <a:srgbClr val="262626"/>
              </a:solidFill>
            </a:endParaRPr>
          </a:p>
          <a:p>
            <a:pPr>
              <a:lnSpc>
                <a:spcPct val="80000"/>
              </a:lnSpc>
            </a:pPr>
            <a:endParaRPr lang="it-IT" sz="1600" dirty="0" smtClean="0">
              <a:solidFill>
                <a:srgbClr val="262626"/>
              </a:solidFill>
            </a:endParaRPr>
          </a:p>
          <a:p>
            <a:pPr>
              <a:lnSpc>
                <a:spcPct val="80000"/>
              </a:lnSpc>
            </a:pPr>
            <a:endParaRPr lang="it-IT" sz="1500" b="1" dirty="0" smtClean="0">
              <a:solidFill>
                <a:srgbClr val="262626"/>
              </a:solidFill>
            </a:endParaRPr>
          </a:p>
          <a:p>
            <a:pPr>
              <a:lnSpc>
                <a:spcPct val="80000"/>
              </a:lnSpc>
            </a:pPr>
            <a:r>
              <a:rPr lang="it-IT" sz="1500" b="1" dirty="0" smtClean="0">
                <a:solidFill>
                  <a:srgbClr val="262626"/>
                </a:solidFill>
              </a:rPr>
              <a:t>Lezione n.6:  </a:t>
            </a:r>
            <a:r>
              <a:rPr lang="it-IT" sz="1500" b="1" smtClean="0">
                <a:solidFill>
                  <a:srgbClr val="262626"/>
                </a:solidFill>
              </a:rPr>
              <a:t>30 OTTOBRE 2017</a:t>
            </a:r>
            <a:endParaRPr lang="it-IT" sz="1500" b="1" dirty="0" smtClean="0">
              <a:solidFill>
                <a:srgbClr val="262626"/>
              </a:solidFill>
            </a:endParaRPr>
          </a:p>
          <a:p>
            <a:pPr>
              <a:lnSpc>
                <a:spcPct val="80000"/>
              </a:lnSpc>
            </a:pPr>
            <a:endParaRPr lang="it-IT" sz="1500" b="1" dirty="0" smtClean="0">
              <a:solidFill>
                <a:srgbClr val="262626"/>
              </a:solidFill>
            </a:endParaRPr>
          </a:p>
          <a:p>
            <a:pPr>
              <a:lnSpc>
                <a:spcPct val="80000"/>
              </a:lnSpc>
            </a:pPr>
            <a:endParaRPr lang="it-IT" sz="1500" b="1" dirty="0" smtClean="0">
              <a:solidFill>
                <a:srgbClr val="262626"/>
              </a:solidFill>
            </a:endParaRPr>
          </a:p>
        </p:txBody>
      </p:sp>
      <p:sp>
        <p:nvSpPr>
          <p:cNvPr id="13314" name="Titolo 1"/>
          <p:cNvSpPr>
            <a:spLocks noGrp="1"/>
          </p:cNvSpPr>
          <p:nvPr>
            <p:ph type="title"/>
          </p:nvPr>
        </p:nvSpPr>
        <p:spPr bwMode="auto">
          <a:xfrm>
            <a:off x="1042988" y="260350"/>
            <a:ext cx="5286375" cy="2889250"/>
          </a:xfrm>
        </p:spPr>
        <p:txBody>
          <a:bodyPr wrap="square" numCol="1" anchorCtr="0" compatLnSpc="1">
            <a:prstTxWarp prst="textNoShape">
              <a:avLst/>
            </a:prstTxWarp>
          </a:bodyPr>
          <a:lstStyle/>
          <a:p>
            <a:pPr algn="l"/>
            <a:r>
              <a:rPr lang="it-IT" sz="4000" dirty="0" smtClean="0">
                <a:solidFill>
                  <a:srgbClr val="FF0000"/>
                </a:solidFill>
              </a:rPr>
              <a:t>Corso monografico</a:t>
            </a:r>
            <a:br>
              <a:rPr lang="it-IT" sz="4000" dirty="0" smtClean="0">
                <a:solidFill>
                  <a:srgbClr val="FF0000"/>
                </a:solidFill>
              </a:rPr>
            </a:br>
            <a:r>
              <a:rPr lang="it-IT" sz="4000" dirty="0" smtClean="0">
                <a:solidFill>
                  <a:srgbClr val="FF0000"/>
                </a:solidFill>
              </a:rPr>
              <a:t>LA FUSIONE DELLE SOCIETA’</a:t>
            </a:r>
          </a:p>
        </p:txBody>
      </p:sp>
      <p:sp>
        <p:nvSpPr>
          <p:cNvPr id="13318" name="Text Box 6"/>
          <p:cNvSpPr txBox="1">
            <a:spLocks noChangeArrowheads="1"/>
          </p:cNvSpPr>
          <p:nvPr/>
        </p:nvSpPr>
        <p:spPr bwMode="auto">
          <a:xfrm>
            <a:off x="539552" y="3573016"/>
            <a:ext cx="4391719" cy="2554545"/>
          </a:xfrm>
          <a:prstGeom prst="rect">
            <a:avLst/>
          </a:prstGeom>
          <a:noFill/>
          <a:ln w="9525">
            <a:noFill/>
            <a:miter lim="800000"/>
            <a:headEnd/>
            <a:tailEnd/>
          </a:ln>
          <a:effectLst/>
        </p:spPr>
        <p:txBody>
          <a:bodyPr wrap="square">
            <a:spAutoFit/>
          </a:bodyPr>
          <a:lstStyle/>
          <a:p>
            <a:pPr>
              <a:spcBef>
                <a:spcPct val="50000"/>
              </a:spcBef>
            </a:pPr>
            <a:r>
              <a:rPr lang="it-IT" sz="2400" b="1" dirty="0" smtClean="0">
                <a:latin typeface="Cash" pitchFamily="2" charset="0"/>
              </a:rPr>
              <a:t>PAOLO DIVIZIA </a:t>
            </a:r>
          </a:p>
          <a:p>
            <a:pPr>
              <a:spcBef>
                <a:spcPct val="50000"/>
              </a:spcBef>
            </a:pPr>
            <a:r>
              <a:rPr lang="it-IT" sz="2000" b="1" smtClean="0">
                <a:latin typeface="Cash" pitchFamily="2" charset="0"/>
              </a:rPr>
              <a:t>Notaio in </a:t>
            </a:r>
            <a:r>
              <a:rPr lang="it-IT" sz="2000" b="1" dirty="0" smtClean="0">
                <a:latin typeface="Cash" pitchFamily="2" charset="0"/>
              </a:rPr>
              <a:t>Bergamo</a:t>
            </a:r>
          </a:p>
          <a:p>
            <a:pPr>
              <a:spcBef>
                <a:spcPct val="50000"/>
              </a:spcBef>
            </a:pPr>
            <a:r>
              <a:rPr lang="it-IT" sz="2000" b="1" dirty="0" smtClean="0">
                <a:latin typeface="Cash" pitchFamily="2" charset="0"/>
              </a:rPr>
              <a:t>Assistente Cattedra Diritto Commerciale – Università degli Studi di BERGAMO</a:t>
            </a:r>
          </a:p>
          <a:p>
            <a:pPr>
              <a:spcBef>
                <a:spcPct val="50000"/>
              </a:spcBef>
            </a:pPr>
            <a:endParaRPr lang="it-IT" sz="2400" b="1" dirty="0">
              <a:latin typeface="Cash"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lnSpcReduction="10000"/>
          </a:bodyPr>
          <a:lstStyle/>
          <a:p>
            <a:pPr>
              <a:lnSpc>
                <a:spcPct val="90000"/>
              </a:lnSpc>
              <a:buFont typeface="Arial" charset="0"/>
              <a:buChar char="•"/>
            </a:pPr>
            <a:r>
              <a:rPr lang="it-IT" b="1" dirty="0" smtClean="0"/>
              <a:t> </a:t>
            </a:r>
            <a:r>
              <a:rPr lang="it-IT" b="1" u="sng" dirty="0" smtClean="0"/>
              <a:t>ANALISI DELL’ART. 2503 c.c.</a:t>
            </a:r>
            <a:endParaRPr lang="it-IT" b="1" dirty="0" smtClean="0"/>
          </a:p>
          <a:p>
            <a:pPr marL="342900" indent="-342900">
              <a:lnSpc>
                <a:spcPct val="90000"/>
              </a:lnSpc>
              <a:buAutoNum type="alphaLcParenR"/>
            </a:pPr>
            <a:endParaRPr lang="it-IT" dirty="0" smtClean="0"/>
          </a:p>
          <a:p>
            <a:pPr marL="342900" indent="-342900">
              <a:lnSpc>
                <a:spcPct val="90000"/>
              </a:lnSpc>
              <a:buAutoNum type="alphaLcParenR"/>
            </a:pPr>
            <a:r>
              <a:rPr lang="it-IT" dirty="0" smtClean="0"/>
              <a:t>A fronte dell’opposizione, il Tribunale è chiamato a decidere se l’operazione può aver luogo nonostante la proposta opposizione</a:t>
            </a:r>
            <a:endParaRPr lang="it-IT" b="1" dirty="0" smtClean="0"/>
          </a:p>
          <a:p>
            <a:pPr marL="342900" indent="-342900">
              <a:lnSpc>
                <a:spcPct val="90000"/>
              </a:lnSpc>
              <a:buAutoNum type="alphaLcParenR"/>
            </a:pPr>
            <a:endParaRPr lang="it-IT" b="1" dirty="0" smtClean="0"/>
          </a:p>
          <a:p>
            <a:pPr marL="342900" indent="-342900">
              <a:lnSpc>
                <a:spcPct val="90000"/>
              </a:lnSpc>
              <a:buAutoNum type="alphaLcParenR"/>
            </a:pPr>
            <a:r>
              <a:rPr lang="it-IT" b="1" dirty="0" smtClean="0"/>
              <a:t>Il procedimento di opposizione si estingue se: a) viene prestata garanzia ritenuta idonea dal giudice che così autorizza la prosecuzione dell’iter di fusione; b) i creditori vengono </a:t>
            </a:r>
            <a:r>
              <a:rPr lang="it-IT" b="1" i="1" dirty="0" smtClean="0"/>
              <a:t>medio tempore</a:t>
            </a:r>
            <a:r>
              <a:rPr lang="it-IT" b="1" dirty="0" smtClean="0"/>
              <a:t> pagati</a:t>
            </a:r>
          </a:p>
          <a:p>
            <a:pPr marL="342900" indent="-342900">
              <a:lnSpc>
                <a:spcPct val="90000"/>
              </a:lnSpc>
              <a:buAutoNum type="alphaLcParenR"/>
            </a:pPr>
            <a:endParaRPr lang="it-IT" dirty="0" smtClean="0"/>
          </a:p>
          <a:p>
            <a:pPr marL="342900" indent="-342900">
              <a:lnSpc>
                <a:spcPct val="90000"/>
              </a:lnSpc>
              <a:buAutoNum type="alphaLcParenR"/>
            </a:pPr>
            <a:r>
              <a:rPr lang="it-IT" dirty="0" smtClean="0"/>
              <a:t>Quale ruolo del Notaio?</a:t>
            </a:r>
          </a:p>
          <a:p>
            <a:pPr marL="342900" indent="-342900">
              <a:lnSpc>
                <a:spcPct val="90000"/>
              </a:lnSpc>
              <a:buAutoNum type="alphaLcParenR"/>
            </a:pPr>
            <a:endParaRPr lang="it-IT" b="1" dirty="0" smtClean="0"/>
          </a:p>
          <a:p>
            <a:pPr marL="342900" indent="-342900">
              <a:lnSpc>
                <a:spcPct val="90000"/>
              </a:lnSpc>
              <a:buAutoNum type="alphaLcParenR"/>
            </a:pPr>
            <a:r>
              <a:rPr lang="it-IT" b="1" dirty="0" smtClean="0"/>
              <a:t>Il notaio prima di addivenire alla stipula dell’atto di fusione di regola </a:t>
            </a:r>
            <a:r>
              <a:rPr lang="it-IT" b="1" u="sng" dirty="0" smtClean="0"/>
              <a:t>si dota dei cc.dd. certificati negativi con cui l’amministrazione giudiziaria certifica la MANCATA OPPOSIZIONE NEL TERMINE DI LEGGE</a:t>
            </a:r>
            <a:endParaRPr lang="it-IT" b="1" dirty="0" smtClean="0"/>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I creditori legittimati all’opposizione</a:t>
            </a:r>
            <a:endParaRPr lang="it-IT" i="1" dirty="0"/>
          </a:p>
        </p:txBody>
      </p:sp>
    </p:spTree>
    <p:extLst>
      <p:ext uri="{BB962C8B-B14F-4D97-AF65-F5344CB8AC3E}">
        <p14:creationId xmlns="" xmlns:p14="http://schemas.microsoft.com/office/powerpoint/2010/main" val="2246741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a:bodyPr>
          <a:lstStyle/>
          <a:p>
            <a:pPr>
              <a:lnSpc>
                <a:spcPct val="90000"/>
              </a:lnSpc>
              <a:buFont typeface="Arial" charset="0"/>
              <a:buChar char="•"/>
            </a:pPr>
            <a:r>
              <a:rPr lang="it-IT" b="1" dirty="0" smtClean="0"/>
              <a:t> </a:t>
            </a:r>
            <a:r>
              <a:rPr lang="it-IT" b="1" u="sng" dirty="0" smtClean="0"/>
              <a:t>ANALISI DELL’ART. 2503 c.c.</a:t>
            </a:r>
            <a:endParaRPr lang="it-IT" b="1" dirty="0" smtClean="0"/>
          </a:p>
          <a:p>
            <a:pPr marL="342900" indent="-342900">
              <a:lnSpc>
                <a:spcPct val="90000"/>
              </a:lnSpc>
              <a:buAutoNum type="alphaLcParenR"/>
            </a:pPr>
            <a:endParaRPr lang="it-IT" dirty="0" smtClean="0"/>
          </a:p>
          <a:p>
            <a:pPr marL="342900" indent="-342900">
              <a:lnSpc>
                <a:spcPct val="90000"/>
              </a:lnSpc>
              <a:buAutoNum type="alphaLcParenR"/>
            </a:pPr>
            <a:r>
              <a:rPr lang="it-IT" dirty="0" smtClean="0"/>
              <a:t>La regola secondo cui la fusione può avere luogo solo dopo che siano decorsi i 60 gg. dall’ultima delle iscrizione  ex art. 2502-bis </a:t>
            </a:r>
            <a:r>
              <a:rPr lang="it-IT" b="1" dirty="0" smtClean="0"/>
              <a:t>conosce delle ECCEZIONI</a:t>
            </a:r>
          </a:p>
          <a:p>
            <a:pPr marL="342900" indent="-342900">
              <a:lnSpc>
                <a:spcPct val="90000"/>
              </a:lnSpc>
              <a:buAutoNum type="alphaLcParenR"/>
            </a:pPr>
            <a:endParaRPr lang="it-IT" b="1" dirty="0" smtClean="0"/>
          </a:p>
          <a:p>
            <a:pPr marL="342900" indent="-342900">
              <a:lnSpc>
                <a:spcPct val="90000"/>
              </a:lnSpc>
              <a:buAutoNum type="alphaLcParenR"/>
            </a:pPr>
            <a:r>
              <a:rPr lang="it-IT" b="1" dirty="0" smtClean="0"/>
              <a:t>Si può infatti procedere a fusione anticipata, sulla base di una scelta discrezionale dei soli amministratori, quando consti:</a:t>
            </a:r>
          </a:p>
          <a:p>
            <a:pPr>
              <a:lnSpc>
                <a:spcPct val="90000"/>
              </a:lnSpc>
              <a:buFontTx/>
              <a:buChar char="-"/>
            </a:pPr>
            <a:r>
              <a:rPr lang="it-IT" b="1" dirty="0" smtClean="0"/>
              <a:t>il consenso dei creditori aventi titolo per l’opposizione;</a:t>
            </a:r>
          </a:p>
          <a:p>
            <a:pPr>
              <a:lnSpc>
                <a:spcPct val="90000"/>
              </a:lnSpc>
              <a:buFontTx/>
              <a:buChar char="-"/>
            </a:pPr>
            <a:r>
              <a:rPr lang="it-IT" b="1" dirty="0" smtClean="0"/>
              <a:t>il pagamento dei creditori che non hanno dato il consenso;</a:t>
            </a:r>
          </a:p>
          <a:p>
            <a:pPr>
              <a:lnSpc>
                <a:spcPct val="90000"/>
              </a:lnSpc>
              <a:buFontTx/>
              <a:buChar char="-"/>
            </a:pPr>
            <a:r>
              <a:rPr lang="it-IT" b="1" dirty="0" smtClean="0"/>
              <a:t>la prestazione di idonea garanzia (deposito presto banca)</a:t>
            </a:r>
          </a:p>
          <a:p>
            <a:pPr>
              <a:lnSpc>
                <a:spcPct val="90000"/>
              </a:lnSpc>
              <a:buFontTx/>
              <a:buChar char="-"/>
            </a:pPr>
            <a:endParaRPr lang="it-IT" b="1" dirty="0"/>
          </a:p>
          <a:p>
            <a:pPr marL="0" indent="0">
              <a:lnSpc>
                <a:spcPct val="90000"/>
              </a:lnSpc>
              <a:buNone/>
            </a:pPr>
            <a:r>
              <a:rPr lang="it-IT" b="1" dirty="0" smtClean="0"/>
              <a:t>c) Analisi delle modalità di accertamento dei presupposti per la fusione anticipata</a:t>
            </a:r>
          </a:p>
          <a:p>
            <a:pPr marL="0" indent="0">
              <a:lnSpc>
                <a:spcPct val="90000"/>
              </a:lnSpc>
              <a:buNone/>
            </a:pPr>
            <a:endParaRPr lang="it-IT" b="1" dirty="0" smtClean="0"/>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La c.d. fusione «anticipata»</a:t>
            </a:r>
            <a:endParaRPr lang="it-IT" i="1" dirty="0"/>
          </a:p>
        </p:txBody>
      </p:sp>
    </p:spTree>
    <p:extLst>
      <p:ext uri="{BB962C8B-B14F-4D97-AF65-F5344CB8AC3E}">
        <p14:creationId xmlns="" xmlns:p14="http://schemas.microsoft.com/office/powerpoint/2010/main" val="439345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85000" lnSpcReduction="10000"/>
          </a:bodyPr>
          <a:lstStyle/>
          <a:p>
            <a:pPr>
              <a:lnSpc>
                <a:spcPct val="90000"/>
              </a:lnSpc>
              <a:buFont typeface="Arial" charset="0"/>
              <a:buChar char="•"/>
            </a:pPr>
            <a:r>
              <a:rPr lang="it-IT" b="1" dirty="0" smtClean="0"/>
              <a:t> </a:t>
            </a:r>
            <a:r>
              <a:rPr lang="it-IT" b="1" u="sng" dirty="0" smtClean="0"/>
              <a:t>ANALISI DEL CONTENUTO DELL’ATTO DI FUSIONE</a:t>
            </a:r>
            <a:endParaRPr lang="it-IT" b="1" dirty="0" smtClean="0"/>
          </a:p>
          <a:p>
            <a:pPr marL="342900" indent="-342900">
              <a:lnSpc>
                <a:spcPct val="90000"/>
              </a:lnSpc>
              <a:buAutoNum type="alphaLcParenR"/>
            </a:pPr>
            <a:endParaRPr lang="it-IT" dirty="0" smtClean="0"/>
          </a:p>
          <a:p>
            <a:pPr marL="342900" indent="-342900">
              <a:lnSpc>
                <a:spcPct val="90000"/>
              </a:lnSpc>
              <a:buAutoNum type="alphaLcParenR"/>
            </a:pPr>
            <a:endParaRPr lang="it-IT" dirty="0"/>
          </a:p>
          <a:p>
            <a:pPr marL="342900" indent="-342900">
              <a:lnSpc>
                <a:spcPct val="90000"/>
              </a:lnSpc>
              <a:buAutoNum type="alphaLcParenR"/>
            </a:pPr>
            <a:r>
              <a:rPr lang="it-IT" dirty="0" smtClean="0"/>
              <a:t>L’iter della fusione societaria si conclude con l’atto di fusione e con gli adempimenti pubblicitari connessi</a:t>
            </a:r>
          </a:p>
          <a:p>
            <a:pPr marL="342900" indent="-342900">
              <a:lnSpc>
                <a:spcPct val="90000"/>
              </a:lnSpc>
              <a:buAutoNum type="alphaLcParenR"/>
            </a:pPr>
            <a:endParaRPr lang="it-IT" b="1" dirty="0" smtClean="0"/>
          </a:p>
          <a:p>
            <a:pPr marL="342900" indent="-342900">
              <a:lnSpc>
                <a:spcPct val="90000"/>
              </a:lnSpc>
              <a:buAutoNum type="alphaLcParenR"/>
            </a:pPr>
            <a:r>
              <a:rPr lang="it-IT" b="1" dirty="0" smtClean="0"/>
              <a:t>L’atto di fusione realizza l’importante effetto «verso l’esterno» di confusione dei patrimoni delle società coinvolte e delle relative compagini sociali</a:t>
            </a:r>
            <a:endParaRPr lang="it-IT" dirty="0" smtClean="0"/>
          </a:p>
          <a:p>
            <a:pPr marL="342900" indent="-342900">
              <a:lnSpc>
                <a:spcPct val="90000"/>
              </a:lnSpc>
              <a:buAutoNum type="alphaLcParenR"/>
            </a:pPr>
            <a:r>
              <a:rPr lang="it-IT" dirty="0" smtClean="0"/>
              <a:t>Per la stipula dell’atto di fusione </a:t>
            </a:r>
            <a:r>
              <a:rPr lang="it-IT" b="1" u="sng" dirty="0" smtClean="0"/>
              <a:t>è sempre richiesta la forma dell’atto pubblico (anche se alla fusione partecipano solo SDP)</a:t>
            </a:r>
            <a:endParaRPr lang="it-IT" dirty="0" smtClean="0"/>
          </a:p>
          <a:p>
            <a:pPr marL="342900" indent="-342900">
              <a:lnSpc>
                <a:spcPct val="90000"/>
              </a:lnSpc>
              <a:buAutoNum type="alphaLcParenR"/>
            </a:pPr>
            <a:r>
              <a:rPr lang="it-IT" dirty="0" smtClean="0"/>
              <a:t>L’atto di fusione ha una innegabile natura negoziale (da qui il prudente rispetto, da parte di alcuni autori, della disciplina in tema di conflitto di interessi ex art. 1394/1395 c.c.)</a:t>
            </a:r>
          </a:p>
          <a:p>
            <a:pPr marL="342900" indent="-342900">
              <a:lnSpc>
                <a:spcPct val="90000"/>
              </a:lnSpc>
              <a:buAutoNum type="alphaLcParenR"/>
            </a:pPr>
            <a:r>
              <a:rPr lang="it-IT" dirty="0" smtClean="0"/>
              <a:t>Al pari di ogni atto negoziale è ammessa la stipula con </a:t>
            </a:r>
            <a:r>
              <a:rPr lang="it-IT" b="1" u="sng" dirty="0" smtClean="0"/>
              <a:t>procura</a:t>
            </a:r>
            <a:r>
              <a:rPr lang="it-IT" dirty="0" smtClean="0"/>
              <a:t>, purché – per simmetria di forma – si tratti di una procura rilasciata per atto pubblico</a:t>
            </a:r>
          </a:p>
          <a:p>
            <a:pPr marL="342900" indent="-342900">
              <a:lnSpc>
                <a:spcPct val="90000"/>
              </a:lnSpc>
              <a:buAutoNum type="alphaLcParenR"/>
            </a:pPr>
            <a:r>
              <a:rPr lang="it-IT" dirty="0" smtClean="0"/>
              <a:t>Dopo che l’assemblea dei soci ha deliberato la fusione, </a:t>
            </a:r>
            <a:r>
              <a:rPr lang="it-IT" b="1" dirty="0" smtClean="0"/>
              <a:t>non è necessario che l’organo amministrativo collegiale che autorizzi il legale rappresentante alla stipula</a:t>
            </a:r>
            <a:endParaRPr lang="it-IT" dirty="0" smtClean="0"/>
          </a:p>
          <a:p>
            <a:pPr>
              <a:lnSpc>
                <a:spcPct val="90000"/>
              </a:lnSpc>
              <a:buFont typeface="Wingdings" pitchFamily="2" charset="2"/>
              <a:buNone/>
            </a:pPr>
            <a:endParaRPr lang="it-IT" b="1" dirty="0" smtClean="0"/>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L’atto di fusione</a:t>
            </a:r>
            <a:endParaRPr lang="it-IT" i="1" dirty="0"/>
          </a:p>
        </p:txBody>
      </p:sp>
    </p:spTree>
    <p:extLst>
      <p:ext uri="{BB962C8B-B14F-4D97-AF65-F5344CB8AC3E}">
        <p14:creationId xmlns="" xmlns:p14="http://schemas.microsoft.com/office/powerpoint/2010/main" val="453298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92500" lnSpcReduction="20000"/>
          </a:bodyPr>
          <a:lstStyle/>
          <a:p>
            <a:pPr>
              <a:lnSpc>
                <a:spcPct val="90000"/>
              </a:lnSpc>
              <a:buFont typeface="Arial" charset="0"/>
              <a:buChar char="•"/>
            </a:pPr>
            <a:r>
              <a:rPr lang="it-IT" b="1" dirty="0" smtClean="0"/>
              <a:t> </a:t>
            </a:r>
            <a:r>
              <a:rPr lang="it-IT" b="1" u="sng" dirty="0" smtClean="0"/>
              <a:t>ANALISI DEL CONTENUTO DELL’ATTO DI FUSIONE</a:t>
            </a:r>
            <a:endParaRPr lang="it-IT" b="1" dirty="0" smtClean="0"/>
          </a:p>
          <a:p>
            <a:pPr marL="342900" indent="-342900">
              <a:lnSpc>
                <a:spcPct val="90000"/>
              </a:lnSpc>
              <a:buAutoNum type="alphaLcParenR"/>
            </a:pPr>
            <a:endParaRPr lang="it-IT" dirty="0" smtClean="0"/>
          </a:p>
          <a:p>
            <a:pPr marL="342900" indent="-342900">
              <a:lnSpc>
                <a:spcPct val="90000"/>
              </a:lnSpc>
              <a:buAutoNum type="alphaLcParenR"/>
            </a:pPr>
            <a:r>
              <a:rPr lang="it-IT" dirty="0" smtClean="0"/>
              <a:t>Gli organi amministrativi chiamati a stipulare l’atto di fusione </a:t>
            </a:r>
            <a:r>
              <a:rPr lang="it-IT" b="1" u="sng" dirty="0" smtClean="0"/>
              <a:t>sono sempre investiti di un potere di valutare la vantaggiosità della stipula dell’atto di fusione, analizzando eventuali sopravvenienze</a:t>
            </a:r>
            <a:endParaRPr lang="it-IT" dirty="0" smtClean="0"/>
          </a:p>
          <a:p>
            <a:pPr marL="342900" indent="-342900">
              <a:lnSpc>
                <a:spcPct val="90000"/>
              </a:lnSpc>
              <a:buAutoNum type="alphaLcParenR"/>
            </a:pPr>
            <a:endParaRPr lang="it-IT" b="1" dirty="0" smtClean="0"/>
          </a:p>
          <a:p>
            <a:pPr marL="342900" indent="-342900">
              <a:lnSpc>
                <a:spcPct val="90000"/>
              </a:lnSpc>
              <a:buAutoNum type="alphaLcParenR"/>
            </a:pPr>
            <a:r>
              <a:rPr lang="it-IT" b="1" dirty="0" smtClean="0"/>
              <a:t>Di questa sua scelta negativa il legale rappresentante può investire della decisione sia il CDA (per una sorta di ratifica della valutazione negativa del suo componente delegato), sia l’assemblea affinché revochi la delibera di approvazione del progetto.</a:t>
            </a:r>
          </a:p>
          <a:p>
            <a:pPr marL="342900" indent="-342900">
              <a:lnSpc>
                <a:spcPct val="90000"/>
              </a:lnSpc>
              <a:buAutoNum type="alphaLcParenR"/>
            </a:pPr>
            <a:endParaRPr lang="it-IT" b="1" dirty="0"/>
          </a:p>
          <a:p>
            <a:pPr marL="342900" indent="-342900">
              <a:lnSpc>
                <a:spcPct val="90000"/>
              </a:lnSpc>
              <a:buAutoNum type="alphaLcParenR"/>
            </a:pPr>
            <a:r>
              <a:rPr lang="it-IT" dirty="0" smtClean="0"/>
              <a:t>La stipula dell’atto di fusione ha effetto </a:t>
            </a:r>
            <a:r>
              <a:rPr lang="it-IT" b="1" u="sng" dirty="0" smtClean="0"/>
              <a:t>sanante</a:t>
            </a:r>
            <a:r>
              <a:rPr lang="it-IT" dirty="0" smtClean="0"/>
              <a:t> dinanzi a ipotesi di eccesso di potere nella stipula o conflitto di interessi, con ciò spostandosi la tutela sul piano risarcitorio.</a:t>
            </a:r>
          </a:p>
          <a:p>
            <a:pPr marL="342900" indent="-342900">
              <a:lnSpc>
                <a:spcPct val="90000"/>
              </a:lnSpc>
              <a:buAutoNum type="alphaLcParenR"/>
            </a:pPr>
            <a:endParaRPr lang="it-IT" dirty="0" smtClean="0"/>
          </a:p>
          <a:p>
            <a:pPr marL="342900" indent="-342900">
              <a:lnSpc>
                <a:spcPct val="90000"/>
              </a:lnSpc>
              <a:buAutoNum type="alphaLcParenR"/>
            </a:pPr>
            <a:r>
              <a:rPr lang="it-IT" b="1" dirty="0" smtClean="0"/>
              <a:t>Unica ipotesi di rilievo è quello del legale rappresentante </a:t>
            </a:r>
            <a:r>
              <a:rPr lang="it-IT" b="1" u="sng" dirty="0" smtClean="0"/>
              <a:t>del tutto privo di potere, di tal ché l’atto di fusione non sarebbe di per sé imputabile alla società</a:t>
            </a:r>
            <a:endParaRPr lang="it-IT" b="1" dirty="0" smtClean="0"/>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L’atto di fusione</a:t>
            </a:r>
            <a:endParaRPr lang="it-IT" i="1" dirty="0"/>
          </a:p>
        </p:txBody>
      </p:sp>
    </p:spTree>
    <p:extLst>
      <p:ext uri="{BB962C8B-B14F-4D97-AF65-F5344CB8AC3E}">
        <p14:creationId xmlns="" xmlns:p14="http://schemas.microsoft.com/office/powerpoint/2010/main" val="3852562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85000" lnSpcReduction="10000"/>
          </a:bodyPr>
          <a:lstStyle/>
          <a:p>
            <a:pPr>
              <a:lnSpc>
                <a:spcPct val="90000"/>
              </a:lnSpc>
              <a:buFont typeface="Arial" charset="0"/>
              <a:buChar char="•"/>
            </a:pPr>
            <a:r>
              <a:rPr lang="it-IT" b="1" dirty="0" smtClean="0"/>
              <a:t> </a:t>
            </a:r>
            <a:r>
              <a:rPr lang="it-IT" b="1" u="sng" dirty="0" smtClean="0"/>
              <a:t>ADEMPIMENTI SUCCESSIVI ALL’ATTO DI FUSIONE</a:t>
            </a:r>
            <a:endParaRPr lang="it-IT" b="1" dirty="0" smtClean="0"/>
          </a:p>
          <a:p>
            <a:pPr marL="342900" indent="-342900">
              <a:lnSpc>
                <a:spcPct val="90000"/>
              </a:lnSpc>
              <a:buAutoNum type="alphaLcParenR"/>
            </a:pPr>
            <a:endParaRPr lang="it-IT" dirty="0" smtClean="0"/>
          </a:p>
          <a:p>
            <a:pPr marL="342900" indent="-342900">
              <a:lnSpc>
                <a:spcPct val="90000"/>
              </a:lnSpc>
              <a:buAutoNum type="alphaLcParenR"/>
            </a:pPr>
            <a:r>
              <a:rPr lang="it-IT" dirty="0" smtClean="0"/>
              <a:t>L’art. 2504 c. 2 e 3 c.c. dispone che l’atto di fusione deve essere depositato entro 30 gg. nel registro delle imprese</a:t>
            </a:r>
          </a:p>
          <a:p>
            <a:pPr marL="342900" indent="-342900">
              <a:lnSpc>
                <a:spcPct val="90000"/>
              </a:lnSpc>
              <a:buAutoNum type="alphaLcParenR"/>
            </a:pPr>
            <a:endParaRPr lang="it-IT" b="1" dirty="0" smtClean="0"/>
          </a:p>
          <a:p>
            <a:pPr marL="342900" indent="-342900">
              <a:lnSpc>
                <a:spcPct val="90000"/>
              </a:lnSpc>
              <a:buAutoNum type="alphaLcParenR"/>
            </a:pPr>
            <a:r>
              <a:rPr lang="it-IT" b="1" dirty="0" smtClean="0"/>
              <a:t>Organo tenuto al deposito (ed iscrizione) di regola è il Notaio, anche se la legge ne estende la legittimazione ai soggetti cui compete l’amministrazione delle società coinvolte</a:t>
            </a:r>
          </a:p>
          <a:p>
            <a:pPr marL="342900" indent="-342900">
              <a:lnSpc>
                <a:spcPct val="90000"/>
              </a:lnSpc>
              <a:buAutoNum type="alphaLcParenR"/>
            </a:pPr>
            <a:endParaRPr lang="it-IT" b="1" dirty="0"/>
          </a:p>
          <a:p>
            <a:pPr marL="342900" indent="-342900">
              <a:lnSpc>
                <a:spcPct val="90000"/>
              </a:lnSpc>
              <a:buAutoNum type="alphaLcParenR"/>
            </a:pPr>
            <a:r>
              <a:rPr lang="it-IT" dirty="0" smtClean="0"/>
              <a:t>Il termine decorre dalla stipula dell’atto</a:t>
            </a:r>
          </a:p>
          <a:p>
            <a:pPr marL="342900" indent="-342900">
              <a:lnSpc>
                <a:spcPct val="90000"/>
              </a:lnSpc>
              <a:buAutoNum type="alphaLcParenR"/>
            </a:pPr>
            <a:r>
              <a:rPr lang="it-IT" dirty="0" smtClean="0"/>
              <a:t>Il deposito deve essere fatto presso il Registro delle Imprese sia avuto riguardo alla sede delle società partecipanti, sia al luogo in cui sarà posta la sede della società post-fusione </a:t>
            </a:r>
          </a:p>
          <a:p>
            <a:pPr marL="342900" indent="-342900">
              <a:lnSpc>
                <a:spcPct val="90000"/>
              </a:lnSpc>
              <a:buAutoNum type="alphaLcParenR"/>
            </a:pPr>
            <a:r>
              <a:rPr lang="it-IT" dirty="0" smtClean="0"/>
              <a:t>Deposito ed iscrizione dell’atto di fusione deve seguire un ordine temporale: a) </a:t>
            </a:r>
            <a:r>
              <a:rPr lang="it-IT" b="1" dirty="0" smtClean="0"/>
              <a:t>prima</a:t>
            </a:r>
            <a:r>
              <a:rPr lang="it-IT" dirty="0" smtClean="0"/>
              <a:t> presso il Registro delle società </a:t>
            </a:r>
            <a:r>
              <a:rPr lang="it-IT" b="1" u="sng" dirty="0" smtClean="0"/>
              <a:t>incorporate</a:t>
            </a:r>
            <a:r>
              <a:rPr lang="it-IT" dirty="0" smtClean="0"/>
              <a:t>; b) poi presso il Registro della incorporante o della società risultante (in caso di fusione in senso stretto)</a:t>
            </a:r>
          </a:p>
          <a:p>
            <a:pPr marL="342900" indent="-342900">
              <a:lnSpc>
                <a:spcPct val="90000"/>
              </a:lnSpc>
              <a:buAutoNum type="alphaLcParenR"/>
            </a:pPr>
            <a:r>
              <a:rPr lang="it-IT" b="1" dirty="0" smtClean="0"/>
              <a:t>Se la fusione avviene fra società che hanno sede nella stessa circoscrizione dell’ufficio del registro, va bene il deposito </a:t>
            </a:r>
            <a:r>
              <a:rPr lang="it-IT" b="1" u="sng" dirty="0" smtClean="0"/>
              <a:t>contemporaneo, ma nel registro d’ordine prima vanno annotati gli atti delle incorporate / fuse. </a:t>
            </a:r>
            <a:r>
              <a:rPr lang="it-IT" b="1" dirty="0" smtClean="0"/>
              <a:t> </a:t>
            </a:r>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L’atto di fusione</a:t>
            </a:r>
            <a:endParaRPr lang="it-IT" i="1" dirty="0"/>
          </a:p>
        </p:txBody>
      </p:sp>
    </p:spTree>
    <p:extLst>
      <p:ext uri="{BB962C8B-B14F-4D97-AF65-F5344CB8AC3E}">
        <p14:creationId xmlns="" xmlns:p14="http://schemas.microsoft.com/office/powerpoint/2010/main" val="1361732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85000" lnSpcReduction="10000"/>
          </a:bodyPr>
          <a:lstStyle/>
          <a:p>
            <a:pPr>
              <a:lnSpc>
                <a:spcPct val="90000"/>
              </a:lnSpc>
              <a:buFont typeface="Arial" charset="0"/>
              <a:buChar char="•"/>
            </a:pPr>
            <a:r>
              <a:rPr lang="it-IT" b="1" dirty="0" smtClean="0"/>
              <a:t> </a:t>
            </a:r>
            <a:r>
              <a:rPr lang="it-IT" b="1" u="sng" dirty="0" smtClean="0"/>
              <a:t>ADEMPIMENTI SUCCESSIVI ALL’ATTO DI FUSIONE</a:t>
            </a:r>
            <a:endParaRPr lang="it-IT" b="1" dirty="0" smtClean="0"/>
          </a:p>
          <a:p>
            <a:pPr marL="342900" indent="-342900">
              <a:lnSpc>
                <a:spcPct val="90000"/>
              </a:lnSpc>
              <a:buAutoNum type="alphaLcParenR"/>
            </a:pPr>
            <a:endParaRPr lang="it-IT" dirty="0" smtClean="0"/>
          </a:p>
          <a:p>
            <a:pPr marL="342900" indent="-342900">
              <a:lnSpc>
                <a:spcPct val="90000"/>
              </a:lnSpc>
              <a:buAutoNum type="alphaLcParenR"/>
            </a:pPr>
            <a:r>
              <a:rPr lang="it-IT" dirty="0" smtClean="0"/>
              <a:t>La fusione ha effetto da quando è stata eseguita l’ultima delle iscrizione ex art. 2504 c.c..</a:t>
            </a:r>
          </a:p>
          <a:p>
            <a:pPr marL="342900" indent="-342900">
              <a:lnSpc>
                <a:spcPct val="90000"/>
              </a:lnSpc>
              <a:buAutoNum type="alphaLcParenR"/>
            </a:pPr>
            <a:endParaRPr lang="it-IT" b="1" dirty="0" smtClean="0"/>
          </a:p>
          <a:p>
            <a:pPr marL="342900" indent="-342900">
              <a:lnSpc>
                <a:spcPct val="90000"/>
              </a:lnSpc>
              <a:buAutoNum type="alphaLcParenR"/>
            </a:pPr>
            <a:r>
              <a:rPr lang="it-IT" b="1" dirty="0" smtClean="0"/>
              <a:t>La legge ammette che TUTTI (non solo alcuni scelti ad hoc, </a:t>
            </a:r>
            <a:r>
              <a:rPr lang="it-IT" b="1" dirty="0" err="1" smtClean="0"/>
              <a:t>ndr</a:t>
            </a:r>
            <a:r>
              <a:rPr lang="it-IT" b="1" dirty="0" smtClean="0"/>
              <a:t>) gli effetti della fusione per incorporazione (e per parte della dottrina anche «in senso stretto») possono essere POST DATATI</a:t>
            </a:r>
          </a:p>
          <a:p>
            <a:pPr marL="342900" indent="-342900">
              <a:lnSpc>
                <a:spcPct val="90000"/>
              </a:lnSpc>
              <a:buAutoNum type="alphaLcParenR"/>
            </a:pPr>
            <a:endParaRPr lang="it-IT" b="1" dirty="0"/>
          </a:p>
          <a:p>
            <a:pPr marL="342900" indent="-342900">
              <a:lnSpc>
                <a:spcPct val="90000"/>
              </a:lnSpc>
              <a:buAutoNum type="alphaLcParenR"/>
            </a:pPr>
            <a:r>
              <a:rPr lang="it-IT" dirty="0" smtClean="0"/>
              <a:t>La post datazione ha carattere assoluto ed opera </a:t>
            </a:r>
            <a:r>
              <a:rPr lang="it-IT" i="1" dirty="0" smtClean="0"/>
              <a:t>erga </a:t>
            </a:r>
            <a:r>
              <a:rPr lang="it-IT" i="1" dirty="0" err="1" smtClean="0"/>
              <a:t>omnes</a:t>
            </a:r>
            <a:endParaRPr lang="it-IT" i="1" dirty="0" smtClean="0"/>
          </a:p>
          <a:p>
            <a:pPr marL="342900" indent="-342900">
              <a:lnSpc>
                <a:spcPct val="90000"/>
              </a:lnSpc>
              <a:buAutoNum type="alphaLcParenR"/>
            </a:pPr>
            <a:r>
              <a:rPr lang="it-IT" dirty="0" smtClean="0"/>
              <a:t>Di regola il progetto di fusione reca alcune previsione circa l’eventuale differimento dell’efficacia della fusione</a:t>
            </a:r>
          </a:p>
          <a:p>
            <a:pPr marL="342900" indent="-342900">
              <a:lnSpc>
                <a:spcPct val="90000"/>
              </a:lnSpc>
              <a:buAutoNum type="alphaLcParenR"/>
            </a:pPr>
            <a:r>
              <a:rPr lang="it-IT" dirty="0" smtClean="0"/>
              <a:t>La dottrina ritiene che l’organo amministrativo possa direttamente inserire nell’atto di fusione una clausola di post datazione</a:t>
            </a:r>
          </a:p>
          <a:p>
            <a:pPr marL="342900" indent="-342900">
              <a:lnSpc>
                <a:spcPct val="90000"/>
              </a:lnSpc>
              <a:buAutoNum type="alphaLcParenR"/>
            </a:pPr>
            <a:endParaRPr lang="it-IT" dirty="0" smtClean="0"/>
          </a:p>
          <a:p>
            <a:pPr marL="342900" indent="-342900">
              <a:lnSpc>
                <a:spcPct val="90000"/>
              </a:lnSpc>
              <a:buAutoNum type="alphaLcParenR"/>
            </a:pPr>
            <a:r>
              <a:rPr lang="it-IT" b="1" dirty="0" smtClean="0"/>
              <a:t>La retrodatazione degli effetti sul piano civilistico, impattando sui diritti dei terzi, </a:t>
            </a:r>
            <a:r>
              <a:rPr lang="it-IT" b="1" u="sng" dirty="0" smtClean="0"/>
              <a:t>non è ammessa. </a:t>
            </a:r>
          </a:p>
          <a:p>
            <a:pPr marL="342900" indent="-342900">
              <a:lnSpc>
                <a:spcPct val="90000"/>
              </a:lnSpc>
              <a:buAutoNum type="alphaLcParenR"/>
            </a:pPr>
            <a:r>
              <a:rPr lang="it-IT" b="1" u="sng" dirty="0" smtClean="0"/>
              <a:t>E’ invece ammessa la retrodatazione degli effetti contabili e fiscali (in quest’ultimo caso riportando gli effetti della fusione all’inizio del periodo di imposta delle società partecipanti).</a:t>
            </a:r>
            <a:r>
              <a:rPr lang="it-IT" b="1" dirty="0" smtClean="0"/>
              <a:t> </a:t>
            </a:r>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Il differimento e la retrodatazione di efficacia dell’atto di fusione</a:t>
            </a:r>
            <a:endParaRPr lang="it-IT" i="1" dirty="0"/>
          </a:p>
        </p:txBody>
      </p:sp>
    </p:spTree>
    <p:extLst>
      <p:ext uri="{BB962C8B-B14F-4D97-AF65-F5344CB8AC3E}">
        <p14:creationId xmlns="" xmlns:p14="http://schemas.microsoft.com/office/powerpoint/2010/main" val="174602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85000" lnSpcReduction="20000"/>
          </a:bodyPr>
          <a:lstStyle/>
          <a:p>
            <a:pPr>
              <a:lnSpc>
                <a:spcPct val="90000"/>
              </a:lnSpc>
              <a:buFont typeface="Arial" charset="0"/>
              <a:buChar char="•"/>
            </a:pPr>
            <a:r>
              <a:rPr lang="it-IT" b="1" dirty="0" smtClean="0"/>
              <a:t> </a:t>
            </a:r>
            <a:r>
              <a:rPr lang="it-IT" b="1" u="sng" dirty="0" smtClean="0"/>
              <a:t>PORTATA E SIGNIFICATO DEL DIVIETO</a:t>
            </a:r>
            <a:endParaRPr lang="it-IT" b="1" dirty="0" smtClean="0"/>
          </a:p>
          <a:p>
            <a:pPr marL="342900" indent="-342900">
              <a:lnSpc>
                <a:spcPct val="90000"/>
              </a:lnSpc>
              <a:buAutoNum type="alphaLcParenR"/>
            </a:pPr>
            <a:endParaRPr lang="it-IT" dirty="0" smtClean="0"/>
          </a:p>
          <a:p>
            <a:pPr marL="342900" indent="-342900">
              <a:lnSpc>
                <a:spcPct val="90000"/>
              </a:lnSpc>
              <a:buAutoNum type="alphaLcParenR"/>
            </a:pPr>
            <a:r>
              <a:rPr lang="it-IT" dirty="0" smtClean="0"/>
              <a:t>A seguito dell’attuazione della fusione, la società risultante dall’operazione </a:t>
            </a:r>
            <a:r>
              <a:rPr lang="it-IT" b="1" dirty="0" smtClean="0"/>
              <a:t>deve assegnare ai soci delle società incorporate azioni o quote sulla base del rapporto di cambio.</a:t>
            </a:r>
            <a:r>
              <a:rPr lang="it-IT" dirty="0" smtClean="0"/>
              <a:t> </a:t>
            </a:r>
          </a:p>
          <a:p>
            <a:pPr marL="342900" indent="-342900">
              <a:lnSpc>
                <a:spcPct val="90000"/>
              </a:lnSpc>
              <a:buAutoNum type="alphaLcParenR"/>
            </a:pPr>
            <a:endParaRPr lang="it-IT" dirty="0"/>
          </a:p>
          <a:p>
            <a:pPr marL="342900" indent="-342900">
              <a:lnSpc>
                <a:spcPct val="90000"/>
              </a:lnSpc>
              <a:buAutoNum type="alphaLcParenR"/>
            </a:pPr>
            <a:r>
              <a:rPr lang="it-IT" dirty="0" smtClean="0"/>
              <a:t>La fusione, però, non deve mai essere l’occasione per determinare forme di emissione ed assegnazione di azioni proprie.</a:t>
            </a:r>
          </a:p>
          <a:p>
            <a:pPr marL="342900" indent="-342900">
              <a:lnSpc>
                <a:spcPct val="90000"/>
              </a:lnSpc>
              <a:buAutoNum type="alphaLcParenR"/>
            </a:pPr>
            <a:endParaRPr lang="it-IT" b="1" dirty="0" smtClean="0"/>
          </a:p>
          <a:p>
            <a:pPr marL="342900" indent="-342900">
              <a:lnSpc>
                <a:spcPct val="90000"/>
              </a:lnSpc>
              <a:buAutoNum type="alphaLcParenR"/>
            </a:pPr>
            <a:r>
              <a:rPr lang="it-IT" b="1" dirty="0" smtClean="0"/>
              <a:t>Il divieto di cui all’art. 2504-ter c.c. opera in questa direzione ed in fase preventiva impone all’organo amministrativo di stabilire nel progetto di fusione dei correttivi.</a:t>
            </a:r>
          </a:p>
          <a:p>
            <a:pPr marL="342900" indent="-342900">
              <a:lnSpc>
                <a:spcPct val="90000"/>
              </a:lnSpc>
              <a:buAutoNum type="alphaLcParenR"/>
            </a:pPr>
            <a:endParaRPr lang="it-IT" b="1" dirty="0"/>
          </a:p>
          <a:p>
            <a:pPr marL="342900" indent="-342900">
              <a:lnSpc>
                <a:spcPct val="90000"/>
              </a:lnSpc>
              <a:buAutoNum type="alphaLcParenR"/>
            </a:pPr>
            <a:r>
              <a:rPr lang="it-IT" dirty="0" smtClean="0"/>
              <a:t>L’esempio più semplice può farsi con la fusione per incorporazione:</a:t>
            </a:r>
          </a:p>
          <a:p>
            <a:pPr marL="0" indent="0">
              <a:lnSpc>
                <a:spcPct val="90000"/>
              </a:lnSpc>
              <a:buNone/>
            </a:pPr>
            <a:r>
              <a:rPr lang="it-IT" b="1" dirty="0" smtClean="0"/>
              <a:t>Alfa </a:t>
            </a:r>
            <a:r>
              <a:rPr lang="it-IT" b="1" dirty="0" err="1" smtClean="0"/>
              <a:t>s.p.a.</a:t>
            </a:r>
            <a:r>
              <a:rPr lang="it-IT" b="1" dirty="0" smtClean="0"/>
              <a:t> (50% di Tizio e Caio)</a:t>
            </a:r>
          </a:p>
          <a:p>
            <a:pPr marL="0" indent="0">
              <a:lnSpc>
                <a:spcPct val="90000"/>
              </a:lnSpc>
              <a:buNone/>
            </a:pPr>
            <a:r>
              <a:rPr lang="it-IT" b="1" dirty="0" smtClean="0"/>
              <a:t>Beta </a:t>
            </a:r>
            <a:r>
              <a:rPr lang="it-IT" b="1" dirty="0" err="1" smtClean="0"/>
              <a:t>s.p.a.</a:t>
            </a:r>
            <a:r>
              <a:rPr lang="it-IT" b="1" dirty="0" smtClean="0"/>
              <a:t> (40 % </a:t>
            </a:r>
            <a:r>
              <a:rPr lang="it-IT" b="1" dirty="0" err="1" smtClean="0"/>
              <a:t>Mevio</a:t>
            </a:r>
            <a:r>
              <a:rPr lang="it-IT" b="1" dirty="0" smtClean="0"/>
              <a:t>, 40% Sempronio e 20% Alfa </a:t>
            </a:r>
            <a:r>
              <a:rPr lang="it-IT" b="1" dirty="0" err="1" smtClean="0"/>
              <a:t>s.p.a.</a:t>
            </a:r>
            <a:r>
              <a:rPr lang="it-IT" b="1" dirty="0" smtClean="0"/>
              <a:t>)</a:t>
            </a:r>
          </a:p>
          <a:p>
            <a:pPr marL="0" indent="0">
              <a:lnSpc>
                <a:spcPct val="90000"/>
              </a:lnSpc>
              <a:buNone/>
            </a:pPr>
            <a:r>
              <a:rPr lang="it-IT" b="1" dirty="0" smtClean="0"/>
              <a:t>Alfa </a:t>
            </a:r>
            <a:r>
              <a:rPr lang="it-IT" b="1" dirty="0" err="1" smtClean="0"/>
              <a:t>s.p.a.</a:t>
            </a:r>
            <a:r>
              <a:rPr lang="it-IT" b="1" dirty="0" smtClean="0"/>
              <a:t> a fronte della fusione assegna azioni di nuova emissione a </a:t>
            </a:r>
            <a:r>
              <a:rPr lang="it-IT" b="1" dirty="0" err="1" smtClean="0"/>
              <a:t>Mevio</a:t>
            </a:r>
            <a:r>
              <a:rPr lang="it-IT" b="1" dirty="0" smtClean="0"/>
              <a:t> e Sempronio, </a:t>
            </a:r>
            <a:r>
              <a:rPr lang="it-IT" b="1" u="sng" dirty="0" smtClean="0"/>
              <a:t>ma non a sé stessa.</a:t>
            </a:r>
          </a:p>
          <a:p>
            <a:pPr marL="0" indent="0">
              <a:lnSpc>
                <a:spcPct val="90000"/>
              </a:lnSpc>
              <a:buNone/>
            </a:pPr>
            <a:r>
              <a:rPr lang="it-IT" b="1" u="sng" dirty="0" smtClean="0"/>
              <a:t>Quindi la partecipazione che Alfa ha in Beta si annulla e non determina emissione di nuove azioni sulla base del concambio. CIOE’ ALFA NON EMETTTE AZIONI DA ASSEGNARE A SE STESSA</a:t>
            </a:r>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Il divieto di assegnazione ex art. 2504-ter c.c.</a:t>
            </a:r>
            <a:endParaRPr lang="it-IT" i="1" dirty="0"/>
          </a:p>
        </p:txBody>
      </p:sp>
    </p:spTree>
    <p:extLst>
      <p:ext uri="{BB962C8B-B14F-4D97-AF65-F5344CB8AC3E}">
        <p14:creationId xmlns="" xmlns:p14="http://schemas.microsoft.com/office/powerpoint/2010/main" val="1429390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D8DC0DB0-75D1-4474-A03D-E76D14FCC4F4}"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fontScale="92500" lnSpcReduction="10000"/>
          </a:bodyPr>
          <a:lstStyle/>
          <a:p>
            <a:pPr marL="182880" indent="-182880" fontAlgn="auto">
              <a:spcAft>
                <a:spcPts val="0"/>
              </a:spcAft>
              <a:buClr>
                <a:schemeClr val="tx1">
                  <a:lumMod val="50000"/>
                  <a:lumOff val="50000"/>
                </a:schemeClr>
              </a:buClr>
              <a:buFont typeface="Arial" pitchFamily="34" charset="0"/>
              <a:buChar char="•"/>
              <a:defRPr/>
            </a:pPr>
            <a:r>
              <a:rPr lang="it-IT" b="1" dirty="0" smtClean="0">
                <a:solidFill>
                  <a:schemeClr val="tx1">
                    <a:lumMod val="85000"/>
                  </a:schemeClr>
                </a:solidFill>
              </a:rPr>
              <a:t>Il testo dell’art. 2502 </a:t>
            </a:r>
            <a:r>
              <a:rPr lang="it-IT" b="1" dirty="0" err="1" smtClean="0">
                <a:solidFill>
                  <a:schemeClr val="tx1">
                    <a:lumMod val="85000"/>
                  </a:schemeClr>
                </a:solidFill>
              </a:rPr>
              <a:t>u.c.</a:t>
            </a:r>
            <a:r>
              <a:rPr lang="it-IT" b="1" dirty="0" smtClean="0">
                <a:solidFill>
                  <a:schemeClr val="tx1">
                    <a:lumMod val="85000"/>
                  </a:schemeClr>
                </a:solidFill>
              </a:rPr>
              <a:t> </a:t>
            </a:r>
            <a:r>
              <a:rPr lang="it-IT" dirty="0" smtClean="0">
                <a:solidFill>
                  <a:schemeClr val="tx1">
                    <a:lumMod val="85000"/>
                  </a:schemeClr>
                </a:solidFill>
              </a:rPr>
              <a:t>“</a:t>
            </a:r>
            <a:r>
              <a:rPr lang="it-IT" i="1" dirty="0" smtClean="0">
                <a:solidFill>
                  <a:schemeClr val="tx1">
                    <a:lumMod val="85000"/>
                  </a:schemeClr>
                </a:solidFill>
              </a:rPr>
              <a:t>La decisione di fusione può apportare al progetto di cui all’art. 2501-ter c.c. solo le modifiche che non incidono sui diritti dei soci o dei terzi».</a:t>
            </a:r>
          </a:p>
          <a:p>
            <a:pPr marL="182880" indent="-182880" fontAlgn="auto">
              <a:spcAft>
                <a:spcPts val="0"/>
              </a:spcAft>
              <a:buClr>
                <a:schemeClr val="tx1">
                  <a:lumMod val="50000"/>
                  <a:lumOff val="50000"/>
                </a:schemeClr>
              </a:buClr>
              <a:buFont typeface="Arial" pitchFamily="34" charset="0"/>
              <a:buChar char="•"/>
              <a:defRPr/>
            </a:pPr>
            <a:r>
              <a:rPr lang="it-IT" dirty="0" smtClean="0">
                <a:solidFill>
                  <a:schemeClr val="tx1">
                    <a:lumMod val="85000"/>
                  </a:schemeClr>
                </a:solidFill>
              </a:rPr>
              <a:t>Il principio è dunque quello della «modificabilità solo a certe condizioni» del progetto di fusione</a:t>
            </a:r>
          </a:p>
          <a:p>
            <a:pPr marL="182880" indent="-182880" fontAlgn="auto">
              <a:spcAft>
                <a:spcPts val="0"/>
              </a:spcAft>
              <a:buClr>
                <a:schemeClr val="tx1">
                  <a:lumMod val="50000"/>
                  <a:lumOff val="50000"/>
                </a:schemeClr>
              </a:buClr>
              <a:buFont typeface="Arial" pitchFamily="34" charset="0"/>
              <a:buChar char="•"/>
              <a:defRPr/>
            </a:pPr>
            <a:r>
              <a:rPr lang="it-IT" b="1" u="sng" dirty="0" smtClean="0">
                <a:solidFill>
                  <a:schemeClr val="tx1">
                    <a:lumMod val="85000"/>
                  </a:schemeClr>
                </a:solidFill>
              </a:rPr>
              <a:t>Il legislatore, dunque,  riconosce quindi la natura del progetto come atto «propriamente </a:t>
            </a:r>
            <a:r>
              <a:rPr lang="it-IT" b="1" u="sng" dirty="0" err="1" smtClean="0">
                <a:solidFill>
                  <a:schemeClr val="tx1">
                    <a:lumMod val="85000"/>
                  </a:schemeClr>
                </a:solidFill>
              </a:rPr>
              <a:t>gestorio</a:t>
            </a:r>
            <a:r>
              <a:rPr lang="it-IT" b="1" u="sng" dirty="0" smtClean="0">
                <a:solidFill>
                  <a:schemeClr val="tx1">
                    <a:lumMod val="85000"/>
                  </a:schemeClr>
                </a:solidFill>
              </a:rPr>
              <a:t>», semplice PROGETTO che SOLO CON L’APPROVAZIONE ASSEMBLEARE assurge alla dignità di atto modificativo delle strutture sociali</a:t>
            </a:r>
          </a:p>
          <a:p>
            <a:pPr marL="182880" indent="-182880" fontAlgn="auto">
              <a:spcAft>
                <a:spcPts val="0"/>
              </a:spcAft>
              <a:buClr>
                <a:schemeClr val="tx1">
                  <a:lumMod val="50000"/>
                  <a:lumOff val="50000"/>
                </a:schemeClr>
              </a:buClr>
              <a:buFont typeface="Arial" pitchFamily="34" charset="0"/>
              <a:buChar char="•"/>
              <a:defRPr/>
            </a:pPr>
            <a:r>
              <a:rPr lang="it-IT" b="1" u="sng" dirty="0" smtClean="0">
                <a:solidFill>
                  <a:schemeClr val="tx1">
                    <a:lumMod val="85000"/>
                  </a:schemeClr>
                </a:solidFill>
              </a:rPr>
              <a:t>Seppur con certi limiti, il volere assembleare prevale su quello degli amministratori</a:t>
            </a:r>
            <a:endParaRPr lang="it-IT" b="1" u="sng" dirty="0">
              <a:solidFill>
                <a:schemeClr val="tx1">
                  <a:lumMod val="85000"/>
                </a:schemeClr>
              </a:solidFill>
            </a:endParaRPr>
          </a:p>
          <a:p>
            <a:pPr marL="182880" indent="-182880" fontAlgn="auto">
              <a:spcAft>
                <a:spcPts val="0"/>
              </a:spcAft>
              <a:buClr>
                <a:schemeClr val="tx1">
                  <a:lumMod val="50000"/>
                  <a:lumOff val="50000"/>
                </a:schemeClr>
              </a:buClr>
              <a:buFont typeface="Arial" pitchFamily="34" charset="0"/>
              <a:buChar char="•"/>
              <a:defRPr/>
            </a:pPr>
            <a:r>
              <a:rPr lang="it-IT" dirty="0" smtClean="0">
                <a:solidFill>
                  <a:schemeClr val="tx1">
                    <a:lumMod val="85000"/>
                  </a:schemeClr>
                </a:solidFill>
              </a:rPr>
              <a:t>Per questo motivo, non pare che le modifiche del progetto debbano essere contenute nell’ordine del giorno; esso infatti è redatto dall’organo amministrativo, il quale non può in tal modo «</a:t>
            </a:r>
            <a:r>
              <a:rPr lang="it-IT" dirty="0" err="1" smtClean="0">
                <a:solidFill>
                  <a:schemeClr val="tx1">
                    <a:lumMod val="85000"/>
                  </a:schemeClr>
                </a:solidFill>
              </a:rPr>
              <a:t>pre</a:t>
            </a:r>
            <a:r>
              <a:rPr lang="it-IT" dirty="0" smtClean="0">
                <a:solidFill>
                  <a:schemeClr val="tx1">
                    <a:lumMod val="85000"/>
                  </a:schemeClr>
                </a:solidFill>
              </a:rPr>
              <a:t>-vincolare» il contenuto della delibera assembleare</a:t>
            </a:r>
            <a:endParaRPr lang="it-IT" dirty="0" smtClean="0">
              <a:solidFill>
                <a:schemeClr val="tx1"/>
              </a:solidFill>
            </a:endParaRPr>
          </a:p>
        </p:txBody>
      </p:sp>
      <p:sp>
        <p:nvSpPr>
          <p:cNvPr id="3" name="Titolo 2"/>
          <p:cNvSpPr>
            <a:spLocks noGrp="1"/>
          </p:cNvSpPr>
          <p:nvPr>
            <p:ph type="title"/>
          </p:nvPr>
        </p:nvSpPr>
        <p:spPr>
          <a:xfrm>
            <a:off x="4860032" y="476672"/>
            <a:ext cx="2819400" cy="5715000"/>
          </a:xfrm>
        </p:spPr>
        <p:txBody>
          <a:bodyPr/>
          <a:lstStyle/>
          <a:p>
            <a:pPr fontAlgn="auto">
              <a:spcAft>
                <a:spcPts val="0"/>
              </a:spcAft>
              <a:defRPr/>
            </a:pPr>
            <a:r>
              <a:rPr lang="it-IT" dirty="0" smtClean="0">
                <a:solidFill>
                  <a:srgbClr val="FF0000"/>
                </a:solidFill>
              </a:rPr>
              <a:t>La modificabilità del progetto di fusione</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lnSpcReduction="10000"/>
          </a:bodyPr>
          <a:lstStyle/>
          <a:p>
            <a:pPr>
              <a:lnSpc>
                <a:spcPct val="90000"/>
              </a:lnSpc>
              <a:buFont typeface="Arial" charset="0"/>
              <a:buChar char="•"/>
            </a:pPr>
            <a:r>
              <a:rPr lang="it-IT" b="1" dirty="0" smtClean="0"/>
              <a:t> </a:t>
            </a:r>
            <a:r>
              <a:rPr lang="it-IT" b="1" u="sng" dirty="0" smtClean="0"/>
              <a:t>IL LIMITE DEI DIRITTI DEI TERZI:</a:t>
            </a:r>
          </a:p>
          <a:p>
            <a:pPr>
              <a:lnSpc>
                <a:spcPct val="90000"/>
              </a:lnSpc>
              <a:buNone/>
            </a:pPr>
            <a:r>
              <a:rPr lang="it-IT" b="1" dirty="0" smtClean="0"/>
              <a:t> </a:t>
            </a:r>
          </a:p>
          <a:p>
            <a:pPr marL="342900" indent="-342900" fontAlgn="auto">
              <a:spcAft>
                <a:spcPts val="0"/>
              </a:spcAft>
              <a:buClr>
                <a:schemeClr val="tx1">
                  <a:lumMod val="50000"/>
                  <a:lumOff val="50000"/>
                </a:schemeClr>
              </a:buClr>
              <a:buFont typeface="+mj-lt"/>
              <a:buAutoNum type="alphaLcParenR"/>
              <a:defRPr/>
            </a:pPr>
            <a:r>
              <a:rPr lang="it-IT" dirty="0" smtClean="0">
                <a:solidFill>
                  <a:schemeClr val="tx1">
                    <a:lumMod val="85000"/>
                  </a:schemeClr>
                </a:solidFill>
              </a:rPr>
              <a:t>la legge espressamente vieta le modifiche che incidono sui diritti dei terzi, in particolare i creditori sociali;</a:t>
            </a:r>
          </a:p>
          <a:p>
            <a:pPr marL="342900" indent="-342900">
              <a:lnSpc>
                <a:spcPct val="90000"/>
              </a:lnSpc>
              <a:buFont typeface="+mj-lt"/>
              <a:buAutoNum type="alphaLcParenR"/>
            </a:pPr>
            <a:r>
              <a:rPr lang="it-IT" b="1" dirty="0"/>
              <a:t>i</a:t>
            </a:r>
            <a:r>
              <a:rPr lang="it-IT" b="1" dirty="0" smtClean="0"/>
              <a:t>n generale, il diritto di opposizione ex art. 2503 c.c. tutela il ceto creditorio da qualsiasi forma di pregiudizio – detta tutela VALE SOLO PER I CREDITORI CHE VANTANO UNA RAGIONE DI CREDITO SORTA ANTERIORMENTE AL DEPOSITO DEL PROGETTO DI FUSIONE PRESSO IL REGISTRO IMPRESE;</a:t>
            </a:r>
          </a:p>
          <a:p>
            <a:pPr marL="342900" indent="-342900">
              <a:lnSpc>
                <a:spcPct val="90000"/>
              </a:lnSpc>
              <a:buFont typeface="+mj-lt"/>
              <a:buAutoNum type="alphaLcParenR"/>
            </a:pPr>
            <a:r>
              <a:rPr lang="it-IT" b="1" dirty="0" smtClean="0"/>
              <a:t>per contro, per i creditori il cui diritto è sorto POSTERIORMENTE l’art. 2502 c.c. offre una tutela «minore», consistente nella non modificabilità del progetto.</a:t>
            </a:r>
          </a:p>
          <a:p>
            <a:pPr marL="342900" indent="-342900">
              <a:lnSpc>
                <a:spcPct val="90000"/>
              </a:lnSpc>
              <a:buFont typeface="+mj-lt"/>
              <a:buAutoNum type="alphaLcParenR"/>
            </a:pPr>
            <a:endParaRPr lang="it-IT" b="1" dirty="0"/>
          </a:p>
          <a:p>
            <a:pPr marL="342900" indent="-342900">
              <a:lnSpc>
                <a:spcPct val="90000"/>
              </a:lnSpc>
              <a:buFont typeface="+mj-lt"/>
              <a:buAutoNum type="alphaLcParenR"/>
            </a:pPr>
            <a:r>
              <a:rPr lang="it-IT" b="1" dirty="0"/>
              <a:t>p</a:t>
            </a:r>
            <a:r>
              <a:rPr lang="it-IT" b="1" dirty="0" smtClean="0"/>
              <a:t>er entrambe le categorie di creditori il PREGIUDIZIO deve essere lo stesso, ossia consistente in UNA DIMINUZIONE DELLA GARANZIA PATRIMONIALE POST FUSIONE</a:t>
            </a:r>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Limiti alla modificabilità del progetto.</a:t>
            </a:r>
            <a:endParaRPr lang="it-IT"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a:bodyPr>
          <a:lstStyle/>
          <a:p>
            <a:pPr marL="0" indent="0">
              <a:lnSpc>
                <a:spcPct val="90000"/>
              </a:lnSpc>
              <a:buNone/>
            </a:pPr>
            <a:r>
              <a:rPr lang="it-IT" b="1" dirty="0" smtClean="0"/>
              <a:t> </a:t>
            </a:r>
            <a:r>
              <a:rPr lang="it-IT" b="1" dirty="0"/>
              <a:t>ESEMPI DI MODIFICHE VIETATE:</a:t>
            </a:r>
          </a:p>
          <a:p>
            <a:pPr>
              <a:lnSpc>
                <a:spcPct val="90000"/>
              </a:lnSpc>
              <a:buFontTx/>
              <a:buChar char="-"/>
            </a:pPr>
            <a:r>
              <a:rPr lang="it-IT" dirty="0"/>
              <a:t>modifica o sostituzione delle società coinvolte dall’operazione di fusione (i mutamenti soggettivi determinano una modifica della consistenza patrimoniale);</a:t>
            </a:r>
          </a:p>
          <a:p>
            <a:pPr>
              <a:lnSpc>
                <a:spcPct val="90000"/>
              </a:lnSpc>
              <a:buFontTx/>
              <a:buChar char="-"/>
            </a:pPr>
            <a:r>
              <a:rPr lang="it-IT" dirty="0"/>
              <a:t>modifica </a:t>
            </a:r>
            <a:r>
              <a:rPr lang="it-IT" u="sng" dirty="0"/>
              <a:t>in diminuzione</a:t>
            </a:r>
            <a:r>
              <a:rPr lang="it-IT" dirty="0"/>
              <a:t> del capitale sociale post </a:t>
            </a:r>
            <a:r>
              <a:rPr lang="it-IT" dirty="0" smtClean="0"/>
              <a:t>fusione;</a:t>
            </a:r>
          </a:p>
          <a:p>
            <a:pPr marL="0" indent="0">
              <a:lnSpc>
                <a:spcPct val="90000"/>
              </a:lnSpc>
              <a:buNone/>
            </a:pPr>
            <a:endParaRPr lang="it-IT" dirty="0"/>
          </a:p>
          <a:p>
            <a:pPr marL="0" indent="0">
              <a:lnSpc>
                <a:spcPct val="90000"/>
              </a:lnSpc>
              <a:buNone/>
            </a:pPr>
            <a:r>
              <a:rPr lang="it-IT" b="1" dirty="0" smtClean="0"/>
              <a:t>ESEMPI DI MODIFICHE AMMESSE:</a:t>
            </a:r>
          </a:p>
          <a:p>
            <a:pPr>
              <a:lnSpc>
                <a:spcPct val="90000"/>
              </a:lnSpc>
              <a:buFontTx/>
              <a:buChar char="-"/>
            </a:pPr>
            <a:r>
              <a:rPr lang="it-IT" dirty="0" smtClean="0"/>
              <a:t>modifiche alle clausole dell’atto costitutivo della società risultante post fusione o della incorporante (rispetto allo statuto allegato al progetto);</a:t>
            </a:r>
          </a:p>
          <a:p>
            <a:pPr>
              <a:lnSpc>
                <a:spcPct val="90000"/>
              </a:lnSpc>
              <a:buFontTx/>
              <a:buChar char="-"/>
            </a:pPr>
            <a:r>
              <a:rPr lang="it-IT" dirty="0"/>
              <a:t>modifica </a:t>
            </a:r>
            <a:r>
              <a:rPr lang="it-IT" u="sng" dirty="0"/>
              <a:t>in </a:t>
            </a:r>
            <a:r>
              <a:rPr lang="it-IT" u="sng" dirty="0" smtClean="0"/>
              <a:t>aumento</a:t>
            </a:r>
            <a:r>
              <a:rPr lang="it-IT" dirty="0" smtClean="0"/>
              <a:t> </a:t>
            </a:r>
            <a:r>
              <a:rPr lang="it-IT" dirty="0"/>
              <a:t>del capitale sociale post fusione</a:t>
            </a:r>
            <a:r>
              <a:rPr lang="it-IT" dirty="0" smtClean="0"/>
              <a:t>;</a:t>
            </a:r>
          </a:p>
          <a:p>
            <a:pPr>
              <a:lnSpc>
                <a:spcPct val="90000"/>
              </a:lnSpc>
              <a:buFontTx/>
              <a:buChar char="-"/>
            </a:pPr>
            <a:r>
              <a:rPr lang="it-IT" dirty="0"/>
              <a:t>m</a:t>
            </a:r>
            <a:r>
              <a:rPr lang="it-IT" dirty="0" smtClean="0"/>
              <a:t>odifica del rapporto di cambio (la cui variazione impatta solo sulla posizione patrimoniale </a:t>
            </a:r>
            <a:r>
              <a:rPr lang="it-IT" u="sng" dirty="0" smtClean="0"/>
              <a:t>dei soci nei loro reciproci rapporti,</a:t>
            </a:r>
            <a:r>
              <a:rPr lang="it-IT" dirty="0" smtClean="0"/>
              <a:t> non sui terzi) </a:t>
            </a:r>
            <a:endParaRPr lang="it-IT" dirty="0"/>
          </a:p>
          <a:p>
            <a:pPr>
              <a:lnSpc>
                <a:spcPct val="90000"/>
              </a:lnSpc>
              <a:buFontTx/>
              <a:buChar char="-"/>
            </a:pPr>
            <a:endParaRPr lang="it-IT" dirty="0" smtClean="0"/>
          </a:p>
          <a:p>
            <a:pPr>
              <a:lnSpc>
                <a:spcPct val="90000"/>
              </a:lnSpc>
              <a:buFont typeface="Wingdings" pitchFamily="2" charset="2"/>
              <a:buNone/>
            </a:pPr>
            <a:endParaRPr lang="it-IT" b="1" dirty="0" smtClean="0"/>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Limiti alla modificabilità del progetto</a:t>
            </a:r>
            <a:endParaRPr lang="it-IT" i="1" dirty="0"/>
          </a:p>
        </p:txBody>
      </p:sp>
    </p:spTree>
    <p:extLst>
      <p:ext uri="{BB962C8B-B14F-4D97-AF65-F5344CB8AC3E}">
        <p14:creationId xmlns="" xmlns:p14="http://schemas.microsoft.com/office/powerpoint/2010/main" val="350688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92500" lnSpcReduction="10000"/>
          </a:bodyPr>
          <a:lstStyle/>
          <a:p>
            <a:pPr>
              <a:lnSpc>
                <a:spcPct val="90000"/>
              </a:lnSpc>
              <a:buFont typeface="Arial" charset="0"/>
              <a:buChar char="•"/>
            </a:pPr>
            <a:r>
              <a:rPr lang="it-IT" b="1" dirty="0" smtClean="0"/>
              <a:t> </a:t>
            </a:r>
            <a:r>
              <a:rPr lang="it-IT" b="1" u="sng" dirty="0" smtClean="0"/>
              <a:t>IL LIMITE DEI DIRITTI DEI SOCI:</a:t>
            </a:r>
          </a:p>
          <a:p>
            <a:pPr>
              <a:lnSpc>
                <a:spcPct val="90000"/>
              </a:lnSpc>
              <a:buNone/>
            </a:pPr>
            <a:r>
              <a:rPr lang="it-IT" b="1" dirty="0" smtClean="0"/>
              <a:t> </a:t>
            </a:r>
          </a:p>
          <a:p>
            <a:pPr marL="342900" indent="-342900" fontAlgn="auto">
              <a:spcAft>
                <a:spcPts val="0"/>
              </a:spcAft>
              <a:buClr>
                <a:schemeClr val="tx1">
                  <a:lumMod val="50000"/>
                  <a:lumOff val="50000"/>
                </a:schemeClr>
              </a:buClr>
              <a:buFont typeface="+mj-lt"/>
              <a:buAutoNum type="alphaLcParenR"/>
              <a:defRPr/>
            </a:pPr>
            <a:r>
              <a:rPr lang="it-IT" dirty="0" smtClean="0">
                <a:solidFill>
                  <a:schemeClr val="tx1">
                    <a:lumMod val="85000"/>
                  </a:schemeClr>
                </a:solidFill>
              </a:rPr>
              <a:t>la legge espressamente vieta le modifiche che incidono sui </a:t>
            </a:r>
            <a:r>
              <a:rPr lang="it-IT" b="1" dirty="0" smtClean="0">
                <a:solidFill>
                  <a:schemeClr val="tx1">
                    <a:lumMod val="85000"/>
                  </a:schemeClr>
                </a:solidFill>
              </a:rPr>
              <a:t>diritti dei soci</a:t>
            </a:r>
            <a:r>
              <a:rPr lang="it-IT" dirty="0" smtClean="0">
                <a:solidFill>
                  <a:schemeClr val="tx1">
                    <a:lumMod val="85000"/>
                  </a:schemeClr>
                </a:solidFill>
              </a:rPr>
              <a:t> – quale secondo limite;</a:t>
            </a:r>
          </a:p>
          <a:p>
            <a:pPr marL="342900" indent="-342900">
              <a:lnSpc>
                <a:spcPct val="90000"/>
              </a:lnSpc>
              <a:buFont typeface="+mj-lt"/>
              <a:buAutoNum type="alphaLcParenR"/>
            </a:pPr>
            <a:r>
              <a:rPr lang="it-IT" dirty="0" smtClean="0"/>
              <a:t>la nuova formulazione della norma, peraltro, esclude che la modifica del progetto sia </a:t>
            </a:r>
            <a:r>
              <a:rPr lang="it-IT" b="1" dirty="0" smtClean="0"/>
              <a:t>di per sé lesiva del diritto di informazione dei soci; la pubblicazione del progetto di fusione mediante il deposito al Registro Imprese no vale a </a:t>
            </a:r>
            <a:r>
              <a:rPr lang="it-IT" b="1" u="sng" dirty="0" smtClean="0"/>
              <a:t>cristallizzarne il contenuto</a:t>
            </a:r>
            <a:r>
              <a:rPr lang="it-IT" dirty="0"/>
              <a:t> </a:t>
            </a:r>
            <a:r>
              <a:rPr lang="it-IT" dirty="0" smtClean="0"/>
              <a:t>(al pari di ciò che accade ex art. 2429 comma 3 c.c. in tema di approvazione, con modifica, del bilancio); </a:t>
            </a:r>
          </a:p>
          <a:p>
            <a:pPr marL="342900" indent="-342900">
              <a:lnSpc>
                <a:spcPct val="90000"/>
              </a:lnSpc>
              <a:buFont typeface="+mj-lt"/>
              <a:buAutoNum type="alphaLcParenR"/>
            </a:pPr>
            <a:r>
              <a:rPr lang="it-IT" b="1" dirty="0" smtClean="0"/>
              <a:t>ne deriva che le modifiche al progetto di fusione VIETATE sono quelle che incidono DIRETTAMENTE sulla posizione individuale del socio</a:t>
            </a:r>
          </a:p>
          <a:p>
            <a:pPr marL="0" indent="0">
              <a:lnSpc>
                <a:spcPct val="90000"/>
              </a:lnSpc>
              <a:buNone/>
            </a:pPr>
            <a:r>
              <a:rPr lang="it-IT" b="1" dirty="0" smtClean="0"/>
              <a:t>ESEMPI:</a:t>
            </a:r>
          </a:p>
          <a:p>
            <a:pPr>
              <a:lnSpc>
                <a:spcPct val="90000"/>
              </a:lnSpc>
              <a:buFontTx/>
              <a:buChar char="-"/>
            </a:pPr>
            <a:r>
              <a:rPr lang="it-IT" dirty="0" smtClean="0"/>
              <a:t>modifica del rapporto di cambio;</a:t>
            </a:r>
          </a:p>
          <a:p>
            <a:pPr>
              <a:lnSpc>
                <a:spcPct val="90000"/>
              </a:lnSpc>
              <a:buFontTx/>
              <a:buChar char="-"/>
            </a:pPr>
            <a:r>
              <a:rPr lang="it-IT" dirty="0" smtClean="0"/>
              <a:t>modifica della data a decorrere dalla quale le azioni della società post fusione o della incorporante partecipano agli utili </a:t>
            </a:r>
            <a:r>
              <a:rPr lang="it-IT" b="1" dirty="0" smtClean="0"/>
              <a:t> </a:t>
            </a:r>
          </a:p>
          <a:p>
            <a:pPr marL="0" indent="0">
              <a:lnSpc>
                <a:spcPct val="90000"/>
              </a:lnSpc>
              <a:buNone/>
            </a:pPr>
            <a:endParaRPr lang="it-IT" b="1" dirty="0" smtClean="0"/>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Limiti alla modificabilità del progetto.</a:t>
            </a:r>
            <a:endParaRPr lang="it-IT" i="1" dirty="0"/>
          </a:p>
        </p:txBody>
      </p:sp>
    </p:spTree>
    <p:extLst>
      <p:ext uri="{BB962C8B-B14F-4D97-AF65-F5344CB8AC3E}">
        <p14:creationId xmlns="" xmlns:p14="http://schemas.microsoft.com/office/powerpoint/2010/main" val="3393175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a:bodyPr>
          <a:lstStyle/>
          <a:p>
            <a:pPr>
              <a:lnSpc>
                <a:spcPct val="90000"/>
              </a:lnSpc>
              <a:buFont typeface="Arial" charset="0"/>
              <a:buChar char="•"/>
            </a:pPr>
            <a:r>
              <a:rPr lang="it-IT" b="1" dirty="0" smtClean="0"/>
              <a:t> </a:t>
            </a:r>
            <a:r>
              <a:rPr lang="it-IT" b="1" u="sng" dirty="0" smtClean="0"/>
              <a:t>IL LIMITE DEI DIRITTI DEI SOCI:</a:t>
            </a:r>
          </a:p>
          <a:p>
            <a:pPr>
              <a:lnSpc>
                <a:spcPct val="90000"/>
              </a:lnSpc>
              <a:buNone/>
            </a:pPr>
            <a:r>
              <a:rPr lang="it-IT" b="1" dirty="0" smtClean="0"/>
              <a:t> </a:t>
            </a:r>
          </a:p>
          <a:p>
            <a:pPr marL="342900" indent="-342900" fontAlgn="auto">
              <a:spcAft>
                <a:spcPts val="0"/>
              </a:spcAft>
              <a:buClr>
                <a:schemeClr val="tx1">
                  <a:lumMod val="50000"/>
                  <a:lumOff val="50000"/>
                </a:schemeClr>
              </a:buClr>
              <a:buFont typeface="+mj-lt"/>
              <a:buAutoNum type="alphaLcParenR"/>
              <a:defRPr/>
            </a:pPr>
            <a:r>
              <a:rPr lang="it-IT" dirty="0" smtClean="0">
                <a:solidFill>
                  <a:schemeClr val="tx1">
                    <a:lumMod val="85000"/>
                  </a:schemeClr>
                </a:solidFill>
              </a:rPr>
              <a:t>in generale può osservarsi che le modifiche che incidono sui diritti dei soci </a:t>
            </a:r>
            <a:r>
              <a:rPr lang="it-IT" b="1" dirty="0" smtClean="0">
                <a:solidFill>
                  <a:schemeClr val="tx1">
                    <a:lumMod val="85000"/>
                  </a:schemeClr>
                </a:solidFill>
              </a:rPr>
              <a:t>siano comunque adottabili con decisioni prese all’unanimità </a:t>
            </a:r>
            <a:r>
              <a:rPr lang="it-IT" b="1" i="1" dirty="0" smtClean="0">
                <a:solidFill>
                  <a:schemeClr val="tx1">
                    <a:lumMod val="85000"/>
                  </a:schemeClr>
                </a:solidFill>
              </a:rPr>
              <a:t>ovvero </a:t>
            </a:r>
            <a:r>
              <a:rPr lang="it-IT" b="1" dirty="0" smtClean="0">
                <a:solidFill>
                  <a:schemeClr val="tx1">
                    <a:lumMod val="85000"/>
                  </a:schemeClr>
                </a:solidFill>
              </a:rPr>
              <a:t>con il consenso individuale dei soci su cui grava il pregiudizio</a:t>
            </a:r>
          </a:p>
          <a:p>
            <a:pPr marL="342900" indent="-342900" fontAlgn="auto">
              <a:spcAft>
                <a:spcPts val="0"/>
              </a:spcAft>
              <a:buClr>
                <a:schemeClr val="tx1">
                  <a:lumMod val="50000"/>
                  <a:lumOff val="50000"/>
                </a:schemeClr>
              </a:buClr>
              <a:buFont typeface="+mj-lt"/>
              <a:buAutoNum type="alphaLcParenR"/>
              <a:defRPr/>
            </a:pPr>
            <a:r>
              <a:rPr lang="it-IT" b="1" dirty="0" smtClean="0">
                <a:solidFill>
                  <a:schemeClr val="tx1">
                    <a:lumMod val="85000"/>
                  </a:schemeClr>
                </a:solidFill>
              </a:rPr>
              <a:t>è ben possibile che il progetto di fusione preveda delle soluzioni di tipo alternativo, le quali possono essere oggetto «di scelta» da parte dell’assemblea </a:t>
            </a:r>
            <a:r>
              <a:rPr lang="it-IT" dirty="0" smtClean="0">
                <a:solidFill>
                  <a:schemeClr val="tx1">
                    <a:lumMod val="85000"/>
                  </a:schemeClr>
                </a:solidFill>
              </a:rPr>
              <a:t>(NB: in tal caso si tratta di «scelta» fra due alternative non già di «modifica» al progetto);</a:t>
            </a:r>
            <a:r>
              <a:rPr lang="it-IT" b="1" dirty="0" smtClean="0">
                <a:solidFill>
                  <a:schemeClr val="tx1">
                    <a:lumMod val="85000"/>
                  </a:schemeClr>
                </a:solidFill>
              </a:rPr>
              <a:t> </a:t>
            </a:r>
          </a:p>
          <a:p>
            <a:pPr marL="342900" indent="-342900">
              <a:lnSpc>
                <a:spcPct val="90000"/>
              </a:lnSpc>
              <a:buFont typeface="+mj-lt"/>
              <a:buAutoNum type="alphaLcParenR"/>
            </a:pPr>
            <a:r>
              <a:rPr lang="it-IT" dirty="0" smtClean="0"/>
              <a:t>i limiti della tutela dei terzi e dei soci vale in ogni caso, anche nelle ipotesi di modifiche che si rendono necessarie per variazioni delle disposizioni di legge ovvero per errori di calcolo</a:t>
            </a:r>
            <a:endParaRPr lang="it-IT" b="1" dirty="0" smtClean="0"/>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Limiti alla modificabilità del progetto.</a:t>
            </a:r>
            <a:endParaRPr lang="it-IT" i="1" dirty="0"/>
          </a:p>
        </p:txBody>
      </p:sp>
    </p:spTree>
    <p:extLst>
      <p:ext uri="{BB962C8B-B14F-4D97-AF65-F5344CB8AC3E}">
        <p14:creationId xmlns="" xmlns:p14="http://schemas.microsoft.com/office/powerpoint/2010/main" val="570880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a:bodyPr>
          <a:lstStyle/>
          <a:p>
            <a:pPr>
              <a:lnSpc>
                <a:spcPct val="90000"/>
              </a:lnSpc>
            </a:pPr>
            <a:r>
              <a:rPr lang="it-IT" b="1" u="sng" dirty="0" smtClean="0"/>
              <a:t>DELIBERE DIVERSE ADOTTATE NEL CORSO DEL PROCEDIMENTO DI FUSIONE</a:t>
            </a:r>
            <a:r>
              <a:rPr lang="it-IT" b="1" dirty="0" smtClean="0"/>
              <a:t>:</a:t>
            </a:r>
          </a:p>
          <a:p>
            <a:pPr>
              <a:lnSpc>
                <a:spcPct val="90000"/>
              </a:lnSpc>
              <a:buFont typeface="Arial" charset="0"/>
              <a:buChar char="•"/>
            </a:pPr>
            <a:endParaRPr lang="it-IT" b="1" dirty="0" smtClean="0"/>
          </a:p>
          <a:p>
            <a:pPr marL="342900" indent="-342900">
              <a:lnSpc>
                <a:spcPct val="90000"/>
              </a:lnSpc>
              <a:buAutoNum type="alphaLcParenR"/>
            </a:pPr>
            <a:r>
              <a:rPr lang="it-IT" dirty="0" smtClean="0"/>
              <a:t>nel corso del procedimento di fusione, può succedere che una o più delle società coinvolte assumano delle delibere che hanno «impatto» sull’operazione di fusione in sé;</a:t>
            </a:r>
            <a:endParaRPr lang="it-IT" b="1" dirty="0" smtClean="0"/>
          </a:p>
          <a:p>
            <a:pPr marL="0" indent="0">
              <a:lnSpc>
                <a:spcPct val="90000"/>
              </a:lnSpc>
              <a:buNone/>
            </a:pPr>
            <a:endParaRPr lang="it-IT" b="1" dirty="0" smtClean="0"/>
          </a:p>
          <a:p>
            <a:pPr marL="0" indent="0">
              <a:lnSpc>
                <a:spcPct val="90000"/>
              </a:lnSpc>
              <a:buNone/>
            </a:pPr>
            <a:r>
              <a:rPr lang="it-IT" b="1" dirty="0" smtClean="0"/>
              <a:t>ESEMPIO (anche di rilievo per i terzi):</a:t>
            </a:r>
          </a:p>
          <a:p>
            <a:pPr marL="0" indent="0">
              <a:lnSpc>
                <a:spcPct val="90000"/>
              </a:lnSpc>
              <a:buNone/>
            </a:pPr>
            <a:r>
              <a:rPr lang="it-IT" dirty="0" smtClean="0"/>
              <a:t>-  è pregiudizievole la delibera di riduzione reale del capitale sociale ex art. 2445 c.c., attuata mediante rimborso del capitale sociale; </a:t>
            </a:r>
          </a:p>
          <a:p>
            <a:pPr marL="342900" indent="-342900">
              <a:lnSpc>
                <a:spcPct val="90000"/>
              </a:lnSpc>
              <a:buAutoNum type="alphaLcParenR"/>
            </a:pPr>
            <a:endParaRPr lang="it-IT" dirty="0" smtClean="0"/>
          </a:p>
          <a:p>
            <a:pPr>
              <a:lnSpc>
                <a:spcPct val="90000"/>
              </a:lnSpc>
            </a:pPr>
            <a:r>
              <a:rPr lang="it-IT" dirty="0" smtClean="0"/>
              <a:t>Sono invece «neutre» le delibere che riguardano modifiche organizzative delle strutture societarie coinvolte.</a:t>
            </a:r>
          </a:p>
          <a:p>
            <a:pPr>
              <a:lnSpc>
                <a:spcPct val="90000"/>
              </a:lnSpc>
              <a:buFont typeface="Wingdings" pitchFamily="2" charset="2"/>
              <a:buNone/>
            </a:pPr>
            <a:endParaRPr lang="it-IT" b="1" dirty="0" smtClean="0"/>
          </a:p>
          <a:p>
            <a:pPr>
              <a:lnSpc>
                <a:spcPct val="90000"/>
              </a:lnSpc>
              <a:buFont typeface="Wingdings" pitchFamily="2" charset="2"/>
              <a:buNone/>
            </a:pPr>
            <a:r>
              <a:rPr lang="it-IT" b="1" dirty="0" smtClean="0"/>
              <a:t>Analisi Massima Consiglio notarile FIRENZE</a:t>
            </a:r>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Delibere «particolari» adottate medio tempore</a:t>
            </a:r>
            <a:endParaRPr lang="it-IT" i="1" dirty="0"/>
          </a:p>
        </p:txBody>
      </p:sp>
    </p:spTree>
    <p:extLst>
      <p:ext uri="{BB962C8B-B14F-4D97-AF65-F5344CB8AC3E}">
        <p14:creationId xmlns="" xmlns:p14="http://schemas.microsoft.com/office/powerpoint/2010/main" val="2783769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92500" lnSpcReduction="10000"/>
          </a:bodyPr>
          <a:lstStyle/>
          <a:p>
            <a:pPr>
              <a:lnSpc>
                <a:spcPct val="90000"/>
              </a:lnSpc>
              <a:buFont typeface="Arial" charset="0"/>
              <a:buChar char="•"/>
            </a:pPr>
            <a:r>
              <a:rPr lang="it-IT" b="1" dirty="0" smtClean="0"/>
              <a:t> </a:t>
            </a:r>
            <a:r>
              <a:rPr lang="it-IT" b="1" u="sng" dirty="0" smtClean="0"/>
              <a:t>ANALISI DELL’ART. 2503 c.c.</a:t>
            </a:r>
            <a:endParaRPr lang="it-IT" b="1" dirty="0" smtClean="0"/>
          </a:p>
          <a:p>
            <a:pPr marL="342900" indent="-342900">
              <a:lnSpc>
                <a:spcPct val="90000"/>
              </a:lnSpc>
              <a:buAutoNum type="alphaLcParenR"/>
            </a:pPr>
            <a:endParaRPr lang="it-IT" dirty="0" smtClean="0"/>
          </a:p>
          <a:p>
            <a:pPr marL="342900" indent="-342900">
              <a:lnSpc>
                <a:spcPct val="90000"/>
              </a:lnSpc>
              <a:buAutoNum type="alphaLcParenR"/>
            </a:pPr>
            <a:r>
              <a:rPr lang="it-IT" dirty="0" smtClean="0"/>
              <a:t>Il principale strumento posto a tutela dei terzi nelle operazioni di fusione è rappresentato dal </a:t>
            </a:r>
            <a:r>
              <a:rPr lang="it-IT" b="1" dirty="0" smtClean="0"/>
              <a:t>diritto di opposizione ex art. 2503 c.c.</a:t>
            </a:r>
          </a:p>
          <a:p>
            <a:pPr marL="342900" indent="-342900">
              <a:lnSpc>
                <a:spcPct val="90000"/>
              </a:lnSpc>
              <a:buAutoNum type="alphaLcParenR"/>
            </a:pPr>
            <a:endParaRPr lang="it-IT" b="1" dirty="0" smtClean="0"/>
          </a:p>
          <a:p>
            <a:pPr marL="342900" indent="-342900">
              <a:lnSpc>
                <a:spcPct val="90000"/>
              </a:lnSpc>
              <a:buAutoNum type="alphaLcParenR"/>
            </a:pPr>
            <a:r>
              <a:rPr lang="it-IT" b="1" dirty="0" smtClean="0"/>
              <a:t>La fusione può essere ATTUATA (cioè si può stipulare ed iscrivere l’atto) solo dopo sessanta giorni dall’ultima delle iscrizioni previste dall’art. 2502-bis c.c.</a:t>
            </a:r>
          </a:p>
          <a:p>
            <a:pPr marL="342900" indent="-342900">
              <a:lnSpc>
                <a:spcPct val="90000"/>
              </a:lnSpc>
              <a:buAutoNum type="alphaLcParenR"/>
            </a:pPr>
            <a:endParaRPr lang="it-IT" dirty="0" smtClean="0"/>
          </a:p>
          <a:p>
            <a:pPr marL="342900" indent="-342900">
              <a:lnSpc>
                <a:spcPct val="90000"/>
              </a:lnSpc>
              <a:buAutoNum type="alphaLcParenR"/>
            </a:pPr>
            <a:r>
              <a:rPr lang="it-IT" dirty="0" smtClean="0"/>
              <a:t>Possono fare opposizione </a:t>
            </a:r>
            <a:r>
              <a:rPr lang="it-IT" b="1" dirty="0" smtClean="0"/>
              <a:t>I  SOLI CREDITORI ANTERIORI ALL’ISCRIZIONE DEL PROGETTO DI FUSIONE ex art. 2501-ter c.c.</a:t>
            </a:r>
          </a:p>
          <a:p>
            <a:pPr marL="342900" indent="-342900">
              <a:lnSpc>
                <a:spcPct val="90000"/>
              </a:lnSpc>
              <a:buAutoNum type="alphaLcParenR"/>
            </a:pPr>
            <a:r>
              <a:rPr lang="it-IT" b="1" dirty="0" smtClean="0"/>
              <a:t>Il termine per l’opposizione E’ UNICO per tutte le società che partecipano alla fusione e decorre dall’ULTIMA DELLE ISCRIZIONI ex art. 2502-bis c.c.</a:t>
            </a:r>
          </a:p>
          <a:p>
            <a:pPr marL="342900" indent="-342900">
              <a:lnSpc>
                <a:spcPct val="90000"/>
              </a:lnSpc>
              <a:buAutoNum type="alphaLcParenR"/>
            </a:pPr>
            <a:endParaRPr lang="it-IT" b="1" dirty="0" smtClean="0"/>
          </a:p>
          <a:p>
            <a:pPr marL="342900" indent="-342900">
              <a:lnSpc>
                <a:spcPct val="90000"/>
              </a:lnSpc>
              <a:buAutoNum type="alphaLcParenR"/>
            </a:pPr>
            <a:r>
              <a:rPr lang="it-IT" b="1" dirty="0" smtClean="0"/>
              <a:t>SESSANTA GIORNI, che scendono a TRENTA giorni se non vi sono società azionarie</a:t>
            </a:r>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L’opposizione dei creditori alla fusione.</a:t>
            </a:r>
            <a:endParaRPr lang="it-IT" i="1" dirty="0"/>
          </a:p>
        </p:txBody>
      </p:sp>
    </p:spTree>
    <p:extLst>
      <p:ext uri="{BB962C8B-B14F-4D97-AF65-F5344CB8AC3E}">
        <p14:creationId xmlns="" xmlns:p14="http://schemas.microsoft.com/office/powerpoint/2010/main" val="3299029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92500" lnSpcReduction="20000"/>
          </a:bodyPr>
          <a:lstStyle/>
          <a:p>
            <a:pPr>
              <a:lnSpc>
                <a:spcPct val="90000"/>
              </a:lnSpc>
              <a:buFont typeface="Arial" charset="0"/>
              <a:buChar char="•"/>
            </a:pPr>
            <a:r>
              <a:rPr lang="it-IT" b="1" dirty="0" smtClean="0"/>
              <a:t> </a:t>
            </a:r>
            <a:r>
              <a:rPr lang="it-IT" b="1" u="sng" dirty="0" smtClean="0"/>
              <a:t>ANALISI DELL’ART. 2503 c.c.</a:t>
            </a:r>
            <a:endParaRPr lang="it-IT" b="1" dirty="0" smtClean="0"/>
          </a:p>
          <a:p>
            <a:pPr marL="342900" indent="-342900">
              <a:lnSpc>
                <a:spcPct val="90000"/>
              </a:lnSpc>
              <a:buAutoNum type="alphaLcParenR"/>
            </a:pPr>
            <a:endParaRPr lang="it-IT" dirty="0" smtClean="0"/>
          </a:p>
          <a:p>
            <a:pPr marL="342900" indent="-342900">
              <a:lnSpc>
                <a:spcPct val="90000"/>
              </a:lnSpc>
              <a:buAutoNum type="alphaLcParenR"/>
            </a:pPr>
            <a:r>
              <a:rPr lang="it-IT" dirty="0" smtClean="0"/>
              <a:t>Legittimati all’opposizione sono i creditori anteriori all’iscrizione prevista nel terzo comma dell’art. 2501-ter; gli altri creditori </a:t>
            </a:r>
            <a:r>
              <a:rPr lang="it-IT" b="1" u="sng" dirty="0" smtClean="0"/>
              <a:t>non possono dolersi della fusione e quindi non vi si possono opporre avendo fatto credito alla/e società partecipanti DOPO CHE IL PROGETTO ERA GIA’ STATO ISCRITTO.</a:t>
            </a:r>
            <a:endParaRPr lang="it-IT" b="1" dirty="0" smtClean="0"/>
          </a:p>
          <a:p>
            <a:pPr marL="342900" indent="-342900">
              <a:lnSpc>
                <a:spcPct val="90000"/>
              </a:lnSpc>
              <a:buAutoNum type="alphaLcParenR"/>
            </a:pPr>
            <a:endParaRPr lang="it-IT" b="1" dirty="0" smtClean="0"/>
          </a:p>
          <a:p>
            <a:pPr marL="342900" indent="-342900">
              <a:lnSpc>
                <a:spcPct val="90000"/>
              </a:lnSpc>
              <a:buAutoNum type="alphaLcParenR"/>
            </a:pPr>
            <a:r>
              <a:rPr lang="it-IT" b="1" dirty="0" smtClean="0"/>
              <a:t>La tipologia di credito conta poco; possono fare opposizione i titolari di crediti liquidi ed illiquidi, esigibili e non esigibili, garantiti e chirografari</a:t>
            </a:r>
          </a:p>
          <a:p>
            <a:pPr marL="342900" indent="-342900">
              <a:lnSpc>
                <a:spcPct val="90000"/>
              </a:lnSpc>
              <a:buAutoNum type="alphaLcParenR"/>
            </a:pPr>
            <a:endParaRPr lang="it-IT" dirty="0" smtClean="0"/>
          </a:p>
          <a:p>
            <a:pPr marL="342900" indent="-342900">
              <a:lnSpc>
                <a:spcPct val="90000"/>
              </a:lnSpc>
              <a:buAutoNum type="alphaLcParenR"/>
            </a:pPr>
            <a:r>
              <a:rPr lang="it-IT" dirty="0" smtClean="0"/>
              <a:t>L’opposizione si fonda sulla dimostrazione dell’esistenza di un pericolo di pregiudizio per la posizione creditoria</a:t>
            </a:r>
          </a:p>
          <a:p>
            <a:pPr marL="342900" indent="-342900">
              <a:lnSpc>
                <a:spcPct val="90000"/>
              </a:lnSpc>
              <a:buAutoNum type="alphaLcParenR"/>
            </a:pPr>
            <a:endParaRPr lang="it-IT" b="1" dirty="0" smtClean="0"/>
          </a:p>
          <a:p>
            <a:pPr marL="342900" indent="-342900">
              <a:lnSpc>
                <a:spcPct val="90000"/>
              </a:lnSpc>
              <a:buAutoNum type="alphaLcParenR"/>
            </a:pPr>
            <a:r>
              <a:rPr lang="it-IT" b="1" dirty="0" smtClean="0"/>
              <a:t>In ogni caso va osservato che la proposizione di opposizione IMPEDISCE la possibilità di eseguire la fusione non solo verso il creditore opponente, MA ANCHE ERGA OMNES.</a:t>
            </a:r>
          </a:p>
          <a:p>
            <a:pPr marL="342900" indent="-342900">
              <a:lnSpc>
                <a:spcPct val="90000"/>
              </a:lnSpc>
              <a:buAutoNum type="alphaLcParenR"/>
            </a:pPr>
            <a:endParaRPr lang="it-IT" b="1" dirty="0" smtClean="0"/>
          </a:p>
          <a:p>
            <a:pPr marL="342900" indent="-342900">
              <a:lnSpc>
                <a:spcPct val="90000"/>
              </a:lnSpc>
              <a:buAutoNum type="alphaLcParenR"/>
            </a:pPr>
            <a:r>
              <a:rPr lang="it-IT" b="1" dirty="0" smtClean="0"/>
              <a:t>Un effetto analogo si produce in caso di mancata prestazione di idonea garanzia, come richiesto dal Tribunale.</a:t>
            </a:r>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I creditori legittimati all’opposizione</a:t>
            </a:r>
            <a:endParaRPr lang="it-IT" i="1" dirty="0"/>
          </a:p>
        </p:txBody>
      </p:sp>
    </p:spTree>
    <p:extLst>
      <p:ext uri="{BB962C8B-B14F-4D97-AF65-F5344CB8AC3E}">
        <p14:creationId xmlns="" xmlns:p14="http://schemas.microsoft.com/office/powerpoint/2010/main" val="2347504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o">
  <a:themeElements>
    <a:clrScheme name="Composi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5401</TotalTime>
  <Words>2133</Words>
  <Application>Microsoft Office PowerPoint</Application>
  <PresentationFormat>Presentazione su schermo (4:3)</PresentationFormat>
  <Paragraphs>195</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Composito</vt:lpstr>
      <vt:lpstr>Corso monografico LA FUSIONE DELLE SOCIETA’</vt:lpstr>
      <vt:lpstr>La modificabilità del progetto di fusione</vt:lpstr>
      <vt:lpstr>Limiti alla modificabilità del progetto.</vt:lpstr>
      <vt:lpstr>Limiti alla modificabilità del progetto</vt:lpstr>
      <vt:lpstr>Limiti alla modificabilità del progetto.</vt:lpstr>
      <vt:lpstr>Limiti alla modificabilità del progetto.</vt:lpstr>
      <vt:lpstr>Delibere «particolari» adottate medio tempore</vt:lpstr>
      <vt:lpstr>L’opposizione dei creditori alla fusione.</vt:lpstr>
      <vt:lpstr>I creditori legittimati all’opposizione</vt:lpstr>
      <vt:lpstr>I creditori legittimati all’opposizione</vt:lpstr>
      <vt:lpstr>La c.d. fusione «anticipata»</vt:lpstr>
      <vt:lpstr>L’atto di fusione</vt:lpstr>
      <vt:lpstr>L’atto di fusione</vt:lpstr>
      <vt:lpstr>L’atto di fusione</vt:lpstr>
      <vt:lpstr>Il differimento e la retrodatazione di efficacia dell’atto di fusione</vt:lpstr>
      <vt:lpstr>Il divieto di assegnazione ex art. 2504-ter c.c.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LIMITI ALLA CIRCOLAZIONE DELLE PARTECIPAZIONI  SOCIALI NELLA S.R.L.</dc:title>
  <dc:creator>Paolo Divizia</dc:creator>
  <cp:lastModifiedBy>Utente21</cp:lastModifiedBy>
  <cp:revision>345</cp:revision>
  <cp:lastPrinted>2012-12-12T10:12:25Z</cp:lastPrinted>
  <dcterms:created xsi:type="dcterms:W3CDTF">2012-12-06T12:54:43Z</dcterms:created>
  <dcterms:modified xsi:type="dcterms:W3CDTF">2017-08-07T11:01:06Z</dcterms:modified>
</cp:coreProperties>
</file>