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8" r:id="rId3"/>
    <p:sldId id="261" r:id="rId4"/>
    <p:sldId id="262" r:id="rId5"/>
    <p:sldId id="263" r:id="rId6"/>
    <p:sldId id="284" r:id="rId7"/>
    <p:sldId id="294" r:id="rId8"/>
    <p:sldId id="295" r:id="rId9"/>
    <p:sldId id="296" r:id="rId10"/>
    <p:sldId id="297" r:id="rId11"/>
    <p:sldId id="285" r:id="rId12"/>
    <p:sldId id="286" r:id="rId13"/>
    <p:sldId id="287" r:id="rId14"/>
    <p:sldId id="288" r:id="rId15"/>
    <p:sldId id="291" r:id="rId16"/>
  </p:sldIdLst>
  <p:sldSz cx="9144000" cy="6858000" type="screen4x3"/>
  <p:notesSz cx="6797675" cy="9928225"/>
  <p:defaultTextStyle>
    <a:defPPr>
      <a:defRPr lang="it-I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35" autoAdjust="0"/>
    <p:restoredTop sz="86379" autoAdjust="0"/>
  </p:normalViewPr>
  <p:slideViewPr>
    <p:cSldViewPr>
      <p:cViewPr>
        <p:scale>
          <a:sx n="90" d="100"/>
          <a:sy n="90" d="100"/>
        </p:scale>
        <p:origin x="-2232" y="-678"/>
      </p:cViewPr>
      <p:guideLst>
        <p:guide orient="horz" pos="2160"/>
        <p:guide pos="2880"/>
      </p:guideLst>
    </p:cSldViewPr>
  </p:slideViewPr>
  <p:outlineViewPr>
    <p:cViewPr>
      <p:scale>
        <a:sx n="33" d="100"/>
        <a:sy n="33" d="100"/>
      </p:scale>
      <p:origin x="0" y="31218"/>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46400" cy="49649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endParaRPr lang="it-IT"/>
          </a:p>
        </p:txBody>
      </p:sp>
      <p:sp>
        <p:nvSpPr>
          <p:cNvPr id="39939" name="Rectangle 3"/>
          <p:cNvSpPr>
            <a:spLocks noGrp="1" noChangeArrowheads="1"/>
          </p:cNvSpPr>
          <p:nvPr>
            <p:ph type="dt" idx="1"/>
          </p:nvPr>
        </p:nvSpPr>
        <p:spPr bwMode="auto">
          <a:xfrm>
            <a:off x="3849688" y="0"/>
            <a:ext cx="2946400" cy="49649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94B6B02F-EFB5-4E1A-AFF9-75FECB3BC854}" type="datetimeFigureOut">
              <a:rPr lang="it-IT"/>
              <a:pPr/>
              <a:t>07/08/2017</a:t>
            </a:fld>
            <a:endParaRPr lang="it-IT"/>
          </a:p>
        </p:txBody>
      </p:sp>
      <p:sp>
        <p:nvSpPr>
          <p:cNvPr id="39940" name="Rectangle 4"/>
          <p:cNvSpPr>
            <a:spLocks noGrp="1" noRot="1" noChangeAspect="1" noChangeArrowheads="1" noTextEdit="1"/>
          </p:cNvSpPr>
          <p:nvPr>
            <p:ph type="sldImg" idx="2"/>
          </p:nvPr>
        </p:nvSpPr>
        <p:spPr bwMode="auto">
          <a:xfrm>
            <a:off x="915988" y="744538"/>
            <a:ext cx="4965700" cy="3724275"/>
          </a:xfrm>
          <a:prstGeom prst="rect">
            <a:avLst/>
          </a:prstGeom>
          <a:noFill/>
          <a:ln w="9525">
            <a:solidFill>
              <a:srgbClr val="000000"/>
            </a:solidFill>
            <a:miter lim="800000"/>
            <a:headEnd/>
            <a:tailEnd/>
          </a:ln>
          <a:effectLst/>
        </p:spPr>
      </p:sp>
      <p:sp>
        <p:nvSpPr>
          <p:cNvPr id="39941" name="Rectangle 5"/>
          <p:cNvSpPr>
            <a:spLocks noGrp="1" noChangeArrowheads="1"/>
          </p:cNvSpPr>
          <p:nvPr>
            <p:ph type="body" sz="quarter" idx="3"/>
          </p:nvPr>
        </p:nvSpPr>
        <p:spPr bwMode="auto">
          <a:xfrm>
            <a:off x="679450" y="4715867"/>
            <a:ext cx="5438775" cy="44684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39942" name="Rectangle 6"/>
          <p:cNvSpPr>
            <a:spLocks noGrp="1" noChangeArrowheads="1"/>
          </p:cNvSpPr>
          <p:nvPr>
            <p:ph type="ftr" sz="quarter" idx="4"/>
          </p:nvPr>
        </p:nvSpPr>
        <p:spPr bwMode="auto">
          <a:xfrm>
            <a:off x="0" y="9430137"/>
            <a:ext cx="2946400" cy="49649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endParaRPr lang="it-IT"/>
          </a:p>
        </p:txBody>
      </p:sp>
      <p:sp>
        <p:nvSpPr>
          <p:cNvPr id="39943" name="Rectangle 7"/>
          <p:cNvSpPr>
            <a:spLocks noGrp="1" noChangeArrowheads="1"/>
          </p:cNvSpPr>
          <p:nvPr>
            <p:ph type="sldNum" sz="quarter" idx="5"/>
          </p:nvPr>
        </p:nvSpPr>
        <p:spPr bwMode="auto">
          <a:xfrm>
            <a:off x="3849688" y="9430137"/>
            <a:ext cx="2946400" cy="49649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3AC7B365-F8E4-42DE-A116-745941D9EC11}" type="slidenum">
              <a:rPr lang="it-IT"/>
              <a:pPr/>
              <a:t>‹N›</a:t>
            </a:fld>
            <a:endParaRPr lang="it-IT"/>
          </a:p>
        </p:txBody>
      </p:sp>
    </p:spTree>
    <p:extLst>
      <p:ext uri="{BB962C8B-B14F-4D97-AF65-F5344CB8AC3E}">
        <p14:creationId xmlns:p14="http://schemas.microsoft.com/office/powerpoint/2010/main" xmlns="" val="319634875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pic>
        <p:nvPicPr>
          <p:cNvPr id="4" name="Picture 7" descr="sphere1.png"/>
          <p:cNvPicPr>
            <a:picLocks noChangeAspect="1"/>
          </p:cNvPicPr>
          <p:nvPr/>
        </p:nvPicPr>
        <p:blipFill>
          <a:blip r:embed="rId2" cstate="print"/>
          <a:srcRect/>
          <a:stretch>
            <a:fillRect/>
          </a:stretch>
        </p:blipFill>
        <p:spPr bwMode="auto">
          <a:xfrm>
            <a:off x="6850063" y="0"/>
            <a:ext cx="2293937" cy="6858000"/>
          </a:xfrm>
          <a:prstGeom prst="rect">
            <a:avLst/>
          </a:prstGeom>
          <a:noFill/>
          <a:ln w="9525">
            <a:noFill/>
            <a:miter lim="800000"/>
            <a:headEnd/>
            <a:tailEnd/>
          </a:ln>
        </p:spPr>
      </p:pic>
      <p:sp>
        <p:nvSpPr>
          <p:cNvPr id="3" name="Subtitle 2"/>
          <p:cNvSpPr>
            <a:spLocks noGrp="1"/>
          </p:cNvSpPr>
          <p:nvPr>
            <p:ph type="subTitle" idx="1"/>
          </p:nvPr>
        </p:nvSpPr>
        <p:spPr>
          <a:xfrm>
            <a:off x="2438400" y="3581400"/>
            <a:ext cx="3962400" cy="2133600"/>
          </a:xfrm>
        </p:spPr>
        <p:txBody>
          <a:bodyPr anchor="t">
            <a:normAutofit/>
          </a:bodyPr>
          <a:lstStyle>
            <a:lvl1pPr marL="0" indent="0" algn="r">
              <a:buNone/>
              <a:defRPr sz="1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16" name="Title 15"/>
          <p:cNvSpPr>
            <a:spLocks noGrp="1"/>
          </p:cNvSpPr>
          <p:nvPr>
            <p:ph type="title"/>
          </p:nvPr>
        </p:nvSpPr>
        <p:spPr>
          <a:xfrm>
            <a:off x="2438400" y="1447800"/>
            <a:ext cx="3962400" cy="2133600"/>
          </a:xfrm>
        </p:spPr>
        <p:txBody>
          <a:bodyPr anchor="b"/>
          <a:lstStyle/>
          <a:p>
            <a:r>
              <a:rPr lang="it-IT" smtClean="0"/>
              <a:t>Fare clic per modificare lo stile del titolo</a:t>
            </a:r>
            <a:endParaRPr lang="en-US" dirty="0"/>
          </a:p>
        </p:txBody>
      </p:sp>
      <p:sp>
        <p:nvSpPr>
          <p:cNvPr id="5" name="Date Placeholder 12"/>
          <p:cNvSpPr>
            <a:spLocks noGrp="1"/>
          </p:cNvSpPr>
          <p:nvPr>
            <p:ph type="dt" sz="half" idx="10"/>
          </p:nvPr>
        </p:nvSpPr>
        <p:spPr>
          <a:xfrm>
            <a:off x="3582988" y="6426200"/>
            <a:ext cx="2819400" cy="127000"/>
          </a:xfrm>
        </p:spPr>
        <p:txBody>
          <a:bodyPr/>
          <a:lstStyle>
            <a:lvl1pPr>
              <a:defRPr/>
            </a:lvl1pPr>
          </a:lstStyle>
          <a:p>
            <a:pPr>
              <a:defRPr/>
            </a:pPr>
            <a:fld id="{80B51C90-5CD9-4577-806E-FC1685AFEBD2}" type="datetime2">
              <a:rPr lang="it-IT"/>
              <a:pPr>
                <a:defRPr/>
              </a:pPr>
              <a:t>lunedì 7 agosto 2017</a:t>
            </a:fld>
            <a:endParaRPr lang="it-IT"/>
          </a:p>
        </p:txBody>
      </p:sp>
      <p:sp>
        <p:nvSpPr>
          <p:cNvPr id="6" name="Slide Number Placeholder 13"/>
          <p:cNvSpPr>
            <a:spLocks noGrp="1"/>
          </p:cNvSpPr>
          <p:nvPr>
            <p:ph type="sldNum" sz="quarter" idx="11"/>
          </p:nvPr>
        </p:nvSpPr>
        <p:spPr>
          <a:xfrm>
            <a:off x="6415088" y="6400800"/>
            <a:ext cx="457200" cy="152400"/>
          </a:xfrm>
        </p:spPr>
        <p:txBody>
          <a:bodyPr/>
          <a:lstStyle>
            <a:lvl1pPr algn="r">
              <a:defRPr smtClean="0"/>
            </a:lvl1pPr>
          </a:lstStyle>
          <a:p>
            <a:pPr>
              <a:defRPr/>
            </a:pPr>
            <a:fld id="{DF4B557C-248E-47F1-9CB8-901B93973A81}" type="slidenum">
              <a:rPr lang="it-IT"/>
              <a:pPr>
                <a:defRPr/>
              </a:pPr>
              <a:t>‹N›</a:t>
            </a:fld>
            <a:endParaRPr lang="it-IT"/>
          </a:p>
        </p:txBody>
      </p:sp>
      <p:sp>
        <p:nvSpPr>
          <p:cNvPr id="7" name="Footer Placeholder 14"/>
          <p:cNvSpPr>
            <a:spLocks noGrp="1"/>
          </p:cNvSpPr>
          <p:nvPr>
            <p:ph type="ftr" sz="quarter" idx="12"/>
          </p:nvPr>
        </p:nvSpPr>
        <p:spPr>
          <a:xfrm>
            <a:off x="3581400" y="6296025"/>
            <a:ext cx="2820988" cy="152400"/>
          </a:xfrm>
        </p:spPr>
        <p:txBody>
          <a:bodyPr/>
          <a:lstStyle>
            <a:lvl1pPr>
              <a:defRPr/>
            </a:lvl1pPr>
          </a:lstStyle>
          <a:p>
            <a:r>
              <a:rPr lang="it-IT"/>
              <a:t>Paolo Divizia</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Slide Number Placeholder 7"/>
          <p:cNvSpPr>
            <a:spLocks noGrp="1"/>
          </p:cNvSpPr>
          <p:nvPr>
            <p:ph type="sldNum" sz="quarter" idx="10"/>
          </p:nvPr>
        </p:nvSpPr>
        <p:spPr/>
        <p:txBody>
          <a:bodyPr/>
          <a:lstStyle>
            <a:lvl1pPr>
              <a:defRPr/>
            </a:lvl1pPr>
          </a:lstStyle>
          <a:p>
            <a:pPr>
              <a:defRPr/>
            </a:pPr>
            <a:fld id="{7099E4D2-A697-4787-98B3-0849BF7262D3}" type="slidenum">
              <a:rPr lang="it-IT"/>
              <a:pPr>
                <a:defRPr/>
              </a:pPr>
              <a:t>‹N›</a:t>
            </a:fld>
            <a:endParaRPr lang="it-IT"/>
          </a:p>
        </p:txBody>
      </p:sp>
      <p:sp>
        <p:nvSpPr>
          <p:cNvPr id="5" name="Date Placeholder 8"/>
          <p:cNvSpPr>
            <a:spLocks noGrp="1"/>
          </p:cNvSpPr>
          <p:nvPr>
            <p:ph type="dt" sz="half" idx="11"/>
          </p:nvPr>
        </p:nvSpPr>
        <p:spPr/>
        <p:txBody>
          <a:bodyPr/>
          <a:lstStyle>
            <a:lvl1pPr>
              <a:defRPr/>
            </a:lvl1pPr>
          </a:lstStyle>
          <a:p>
            <a:pPr>
              <a:defRPr/>
            </a:pPr>
            <a:fld id="{A2A2DD24-04A5-4644-AB2D-FB48BAAD914D}" type="datetime2">
              <a:rPr lang="it-IT"/>
              <a:pPr>
                <a:defRPr/>
              </a:pPr>
              <a:t>lunedì 7 agosto 2017</a:t>
            </a:fld>
            <a:endParaRPr lang="it-IT"/>
          </a:p>
        </p:txBody>
      </p:sp>
      <p:sp>
        <p:nvSpPr>
          <p:cNvPr id="6" name="Footer Placeholder 9"/>
          <p:cNvSpPr>
            <a:spLocks noGrp="1"/>
          </p:cNvSpPr>
          <p:nvPr>
            <p:ph type="ftr" sz="quarter" idx="12"/>
          </p:nvPr>
        </p:nvSpPr>
        <p:spPr/>
        <p:txBody>
          <a:bodyPr/>
          <a:lstStyle>
            <a:lvl1pPr>
              <a:defRPr/>
            </a:lvl1pPr>
          </a:lstStyle>
          <a:p>
            <a:r>
              <a:rPr lang="it-IT"/>
              <a:t>Paolo Divizia</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Slide Number Placeholder 7"/>
          <p:cNvSpPr>
            <a:spLocks noGrp="1"/>
          </p:cNvSpPr>
          <p:nvPr>
            <p:ph type="sldNum" sz="quarter" idx="10"/>
          </p:nvPr>
        </p:nvSpPr>
        <p:spPr/>
        <p:txBody>
          <a:bodyPr/>
          <a:lstStyle>
            <a:lvl1pPr>
              <a:defRPr/>
            </a:lvl1pPr>
          </a:lstStyle>
          <a:p>
            <a:pPr>
              <a:defRPr/>
            </a:pPr>
            <a:fld id="{3EFE00BE-2BFA-4291-97CB-F7CA56A7D53D}" type="slidenum">
              <a:rPr lang="it-IT"/>
              <a:pPr>
                <a:defRPr/>
              </a:pPr>
              <a:t>‹N›</a:t>
            </a:fld>
            <a:endParaRPr lang="it-IT"/>
          </a:p>
        </p:txBody>
      </p:sp>
      <p:sp>
        <p:nvSpPr>
          <p:cNvPr id="5" name="Date Placeholder 8"/>
          <p:cNvSpPr>
            <a:spLocks noGrp="1"/>
          </p:cNvSpPr>
          <p:nvPr>
            <p:ph type="dt" sz="half" idx="11"/>
          </p:nvPr>
        </p:nvSpPr>
        <p:spPr/>
        <p:txBody>
          <a:bodyPr/>
          <a:lstStyle>
            <a:lvl1pPr>
              <a:defRPr/>
            </a:lvl1pPr>
          </a:lstStyle>
          <a:p>
            <a:pPr>
              <a:defRPr/>
            </a:pPr>
            <a:fld id="{B3EDB9B2-CB65-480D-8873-0CA30526F671}" type="datetime2">
              <a:rPr lang="it-IT"/>
              <a:pPr>
                <a:defRPr/>
              </a:pPr>
              <a:t>lunedì 7 agosto 2017</a:t>
            </a:fld>
            <a:endParaRPr lang="it-IT"/>
          </a:p>
        </p:txBody>
      </p:sp>
      <p:sp>
        <p:nvSpPr>
          <p:cNvPr id="6" name="Footer Placeholder 9"/>
          <p:cNvSpPr>
            <a:spLocks noGrp="1"/>
          </p:cNvSpPr>
          <p:nvPr>
            <p:ph type="ftr" sz="quarter" idx="12"/>
          </p:nvPr>
        </p:nvSpPr>
        <p:spPr/>
        <p:txBody>
          <a:bodyPr/>
          <a:lstStyle>
            <a:lvl1pPr>
              <a:defRPr/>
            </a:lvl1pPr>
          </a:lstStyle>
          <a:p>
            <a:r>
              <a:rPr lang="it-IT"/>
              <a:t>Paolo Divizia</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3657600" cy="5714999"/>
          </a:xfrm>
        </p:spPr>
        <p:txBody>
          <a:bodyPr/>
          <a:lstStyle>
            <a:lvl5pPr>
              <a:defRPr/>
            </a:lvl5pPr>
            <a:lvl6pPr>
              <a:defRPr/>
            </a:lvl6pPr>
            <a:lvl7pPr>
              <a:defRPr/>
            </a:lvl7pPr>
            <a:lvl8pPr>
              <a:defRPr/>
            </a:lvl8pPr>
            <a:lvl9pPr>
              <a:defRPr/>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16" name="Title 15"/>
          <p:cNvSpPr>
            <a:spLocks noGrp="1"/>
          </p:cNvSpPr>
          <p:nvPr>
            <p:ph type="title"/>
          </p:nvPr>
        </p:nvSpPr>
        <p:spPr/>
        <p:txBody>
          <a:bodyPr/>
          <a:lstStyle/>
          <a:p>
            <a:r>
              <a:rPr lang="it-IT" smtClean="0"/>
              <a:t>Fare clic per modificare lo stile del titolo</a:t>
            </a:r>
            <a:endParaRPr lang="en-US"/>
          </a:p>
        </p:txBody>
      </p:sp>
      <p:sp>
        <p:nvSpPr>
          <p:cNvPr id="4" name="Slide Number Placeholder 7"/>
          <p:cNvSpPr>
            <a:spLocks noGrp="1"/>
          </p:cNvSpPr>
          <p:nvPr>
            <p:ph type="sldNum" sz="quarter" idx="10"/>
          </p:nvPr>
        </p:nvSpPr>
        <p:spPr/>
        <p:txBody>
          <a:bodyPr/>
          <a:lstStyle>
            <a:lvl1pPr>
              <a:defRPr/>
            </a:lvl1pPr>
          </a:lstStyle>
          <a:p>
            <a:pPr>
              <a:defRPr/>
            </a:pPr>
            <a:fld id="{F2D1687A-7599-4849-9452-CFAF83EEF78B}" type="slidenum">
              <a:rPr lang="it-IT"/>
              <a:pPr>
                <a:defRPr/>
              </a:pPr>
              <a:t>‹N›</a:t>
            </a:fld>
            <a:endParaRPr lang="it-IT"/>
          </a:p>
        </p:txBody>
      </p:sp>
      <p:sp>
        <p:nvSpPr>
          <p:cNvPr id="5" name="Date Placeholder 8"/>
          <p:cNvSpPr>
            <a:spLocks noGrp="1"/>
          </p:cNvSpPr>
          <p:nvPr>
            <p:ph type="dt" sz="half" idx="11"/>
          </p:nvPr>
        </p:nvSpPr>
        <p:spPr/>
        <p:txBody>
          <a:bodyPr/>
          <a:lstStyle>
            <a:lvl1pPr>
              <a:defRPr/>
            </a:lvl1pPr>
          </a:lstStyle>
          <a:p>
            <a:pPr>
              <a:defRPr/>
            </a:pPr>
            <a:fld id="{A2622BA8-B67B-4AE5-B8EB-77CDDED127A5}" type="datetime2">
              <a:rPr lang="it-IT"/>
              <a:pPr>
                <a:defRPr/>
              </a:pPr>
              <a:t>lunedì 7 agosto 2017</a:t>
            </a:fld>
            <a:endParaRPr lang="it-IT"/>
          </a:p>
        </p:txBody>
      </p:sp>
      <p:sp>
        <p:nvSpPr>
          <p:cNvPr id="6" name="Footer Placeholder 9"/>
          <p:cNvSpPr>
            <a:spLocks noGrp="1"/>
          </p:cNvSpPr>
          <p:nvPr>
            <p:ph type="ftr" sz="quarter" idx="12"/>
          </p:nvPr>
        </p:nvSpPr>
        <p:spPr/>
        <p:txBody>
          <a:bodyPr/>
          <a:lstStyle>
            <a:lvl1pPr>
              <a:defRPr/>
            </a:lvl1pPr>
          </a:lstStyle>
          <a:p>
            <a:r>
              <a:rPr lang="it-IT"/>
              <a:t>Paolo Divizia</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pic>
        <p:nvPicPr>
          <p:cNvPr id="4" name="Picture 6" descr="sphere1.png"/>
          <p:cNvPicPr>
            <a:picLocks noChangeAspect="1"/>
          </p:cNvPicPr>
          <p:nvPr/>
        </p:nvPicPr>
        <p:blipFill>
          <a:blip r:embed="rId2" cstate="print"/>
          <a:srcRect/>
          <a:stretch>
            <a:fillRect/>
          </a:stretch>
        </p:blipFill>
        <p:spPr bwMode="auto">
          <a:xfrm>
            <a:off x="6858000" y="0"/>
            <a:ext cx="2293938" cy="6858000"/>
          </a:xfrm>
          <a:prstGeom prst="rect">
            <a:avLst/>
          </a:prstGeom>
          <a:noFill/>
          <a:ln w="9525">
            <a:noFill/>
            <a:miter lim="800000"/>
            <a:headEnd/>
            <a:tailEnd/>
          </a:ln>
        </p:spPr>
      </p:pic>
      <p:sp>
        <p:nvSpPr>
          <p:cNvPr id="15" name="Title 14"/>
          <p:cNvSpPr>
            <a:spLocks noGrp="1"/>
          </p:cNvSpPr>
          <p:nvPr>
            <p:ph type="title"/>
          </p:nvPr>
        </p:nvSpPr>
        <p:spPr>
          <a:xfrm>
            <a:off x="457200" y="1828800"/>
            <a:ext cx="3200400" cy="1752600"/>
          </a:xfrm>
        </p:spPr>
        <p:txBody>
          <a:bodyPr anchor="b"/>
          <a:lstStyle/>
          <a:p>
            <a:r>
              <a:rPr lang="it-IT" smtClean="0"/>
              <a:t>Fare clic per modificare lo stile del titolo</a:t>
            </a:r>
            <a:endParaRPr lang="en-US"/>
          </a:p>
        </p:txBody>
      </p:sp>
      <p:sp>
        <p:nvSpPr>
          <p:cNvPr id="3" name="Text Placeholder 2"/>
          <p:cNvSpPr>
            <a:spLocks noGrp="1"/>
          </p:cNvSpPr>
          <p:nvPr>
            <p:ph type="body" sz="quarter" idx="13"/>
          </p:nvPr>
        </p:nvSpPr>
        <p:spPr>
          <a:xfrm>
            <a:off x="457200" y="3578224"/>
            <a:ext cx="3200645" cy="1459767"/>
          </a:xfrm>
        </p:spPr>
        <p:txBody>
          <a:bodyPr anchor="t">
            <a:normAutofit/>
          </a:bodyPr>
          <a:lstStyle>
            <a:lvl1pPr marL="0" indent="0" algn="r" defTabSz="914400" rtl="0" eaLnBrk="1" latinLnBrk="0" hangingPunct="1">
              <a:spcBef>
                <a:spcPct val="20000"/>
              </a:spcBef>
              <a:buClr>
                <a:schemeClr val="tx1">
                  <a:lumMod val="50000"/>
                  <a:lumOff val="50000"/>
                </a:schemeClr>
              </a:buClr>
              <a:buFont typeface="Wingdings" pitchFamily="2" charset="2"/>
              <a:buNone/>
              <a:defRPr lang="en-US" sz="1400" kern="1200" dirty="0" smtClean="0">
                <a:solidFill>
                  <a:schemeClr val="tx2"/>
                </a:solidFill>
                <a:latin typeface="+mn-lt"/>
                <a:ea typeface="+mn-ea"/>
                <a:cs typeface="+mn-cs"/>
              </a:defRPr>
            </a:lvl1pPr>
          </a:lstStyle>
          <a:p>
            <a:pPr lvl="0"/>
            <a:r>
              <a:rPr lang="it-IT" smtClean="0"/>
              <a:t>Fare clic per modificare stili del testo dello schema</a:t>
            </a:r>
          </a:p>
        </p:txBody>
      </p:sp>
      <p:sp>
        <p:nvSpPr>
          <p:cNvPr id="5" name="Date Placeholder 11"/>
          <p:cNvSpPr>
            <a:spLocks noGrp="1"/>
          </p:cNvSpPr>
          <p:nvPr>
            <p:ph type="dt" sz="half" idx="14"/>
          </p:nvPr>
        </p:nvSpPr>
        <p:spPr>
          <a:xfrm>
            <a:off x="839788" y="6426200"/>
            <a:ext cx="2819400" cy="127000"/>
          </a:xfrm>
        </p:spPr>
        <p:txBody>
          <a:bodyPr/>
          <a:lstStyle>
            <a:lvl1pPr>
              <a:defRPr/>
            </a:lvl1pPr>
          </a:lstStyle>
          <a:p>
            <a:pPr>
              <a:defRPr/>
            </a:pPr>
            <a:fld id="{04CD57E6-8371-4BBA-A361-A0F9268D7FE9}" type="datetime2">
              <a:rPr lang="it-IT"/>
              <a:pPr>
                <a:defRPr/>
              </a:pPr>
              <a:t>lunedì 7 agosto 2017</a:t>
            </a:fld>
            <a:endParaRPr lang="it-IT"/>
          </a:p>
        </p:txBody>
      </p:sp>
      <p:sp>
        <p:nvSpPr>
          <p:cNvPr id="6" name="Slide Number Placeholder 12"/>
          <p:cNvSpPr>
            <a:spLocks noGrp="1"/>
          </p:cNvSpPr>
          <p:nvPr>
            <p:ph type="sldNum" sz="quarter" idx="15"/>
          </p:nvPr>
        </p:nvSpPr>
        <p:spPr>
          <a:xfrm>
            <a:off x="4116388" y="6400800"/>
            <a:ext cx="533400" cy="152400"/>
          </a:xfrm>
        </p:spPr>
        <p:txBody>
          <a:bodyPr/>
          <a:lstStyle>
            <a:lvl1pPr>
              <a:defRPr/>
            </a:lvl1pPr>
          </a:lstStyle>
          <a:p>
            <a:pPr>
              <a:defRPr/>
            </a:pPr>
            <a:fld id="{E898F3B1-8802-4EBB-B13A-7D4B40BE0DDF}" type="slidenum">
              <a:rPr lang="it-IT"/>
              <a:pPr>
                <a:defRPr/>
              </a:pPr>
              <a:t>‹N›</a:t>
            </a:fld>
            <a:endParaRPr lang="it-IT"/>
          </a:p>
        </p:txBody>
      </p:sp>
      <p:sp>
        <p:nvSpPr>
          <p:cNvPr id="7" name="Footer Placeholder 13"/>
          <p:cNvSpPr>
            <a:spLocks noGrp="1"/>
          </p:cNvSpPr>
          <p:nvPr>
            <p:ph type="ftr" sz="quarter" idx="16"/>
          </p:nvPr>
        </p:nvSpPr>
        <p:spPr>
          <a:xfrm>
            <a:off x="838200" y="6296025"/>
            <a:ext cx="2820988" cy="152400"/>
          </a:xfrm>
        </p:spPr>
        <p:txBody>
          <a:bodyPr/>
          <a:lstStyle>
            <a:lvl1pPr>
              <a:defRPr/>
            </a:lvl1pPr>
          </a:lstStyle>
          <a:p>
            <a:r>
              <a:rPr lang="it-IT"/>
              <a:t>Paolo Divizia</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34290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457200" y="4572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11" name="Title 1"/>
          <p:cNvSpPr>
            <a:spLocks noGrp="1"/>
          </p:cNvSpPr>
          <p:nvPr>
            <p:ph type="title"/>
          </p:nvPr>
        </p:nvSpPr>
        <p:spPr>
          <a:xfrm>
            <a:off x="4876800" y="457200"/>
            <a:ext cx="2819400" cy="5714999"/>
          </a:xfrm>
        </p:spPr>
        <p:txBody>
          <a:bodyPr/>
          <a:lstStyle/>
          <a:p>
            <a:r>
              <a:rPr lang="it-IT" smtClean="0"/>
              <a:t>Fare clic per modificare lo stile del titolo</a:t>
            </a:r>
            <a:endParaRPr lang="en-US"/>
          </a:p>
        </p:txBody>
      </p:sp>
      <p:sp>
        <p:nvSpPr>
          <p:cNvPr id="5" name="Slide Number Placeholder 7"/>
          <p:cNvSpPr>
            <a:spLocks noGrp="1"/>
          </p:cNvSpPr>
          <p:nvPr>
            <p:ph type="sldNum" sz="quarter" idx="10"/>
          </p:nvPr>
        </p:nvSpPr>
        <p:spPr/>
        <p:txBody>
          <a:bodyPr/>
          <a:lstStyle>
            <a:lvl1pPr>
              <a:defRPr/>
            </a:lvl1pPr>
          </a:lstStyle>
          <a:p>
            <a:pPr>
              <a:defRPr/>
            </a:pPr>
            <a:fld id="{847F3271-64A3-413B-934C-EF0175E6711F}" type="slidenum">
              <a:rPr lang="it-IT"/>
              <a:pPr>
                <a:defRPr/>
              </a:pPr>
              <a:t>‹N›</a:t>
            </a:fld>
            <a:endParaRPr lang="it-IT"/>
          </a:p>
        </p:txBody>
      </p:sp>
      <p:sp>
        <p:nvSpPr>
          <p:cNvPr id="6" name="Date Placeholder 8"/>
          <p:cNvSpPr>
            <a:spLocks noGrp="1"/>
          </p:cNvSpPr>
          <p:nvPr>
            <p:ph type="dt" sz="half" idx="11"/>
          </p:nvPr>
        </p:nvSpPr>
        <p:spPr/>
        <p:txBody>
          <a:bodyPr/>
          <a:lstStyle>
            <a:lvl1pPr>
              <a:defRPr/>
            </a:lvl1pPr>
          </a:lstStyle>
          <a:p>
            <a:pPr>
              <a:defRPr/>
            </a:pPr>
            <a:fld id="{A9778D21-438B-4694-9FE1-B51305BEA428}" type="datetime2">
              <a:rPr lang="it-IT"/>
              <a:pPr>
                <a:defRPr/>
              </a:pPr>
              <a:t>lunedì 7 agosto 2017</a:t>
            </a:fld>
            <a:endParaRPr lang="it-IT"/>
          </a:p>
        </p:txBody>
      </p:sp>
      <p:sp>
        <p:nvSpPr>
          <p:cNvPr id="7" name="Footer Placeholder 9"/>
          <p:cNvSpPr>
            <a:spLocks noGrp="1"/>
          </p:cNvSpPr>
          <p:nvPr>
            <p:ph type="ftr" sz="quarter" idx="12"/>
          </p:nvPr>
        </p:nvSpPr>
        <p:spPr/>
        <p:txBody>
          <a:bodyPr/>
          <a:lstStyle>
            <a:lvl1pPr>
              <a:defRPr/>
            </a:lvl1pPr>
          </a:lstStyle>
          <a:p>
            <a:r>
              <a:rPr lang="it-IT"/>
              <a:t>Paolo Divizia</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75238"/>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457200" y="675288"/>
            <a:ext cx="3581400" cy="2525112"/>
          </a:xfrm>
        </p:spPr>
        <p:txBody>
          <a:bodyPr anchor="t">
            <a:normAutofit/>
          </a:bodyPr>
          <a:lstStyle>
            <a:lvl1pPr marL="228600" indent="-182880">
              <a:defRPr sz="1400"/>
            </a:lvl1pPr>
            <a:lvl2pPr>
              <a:defRPr sz="1400"/>
            </a:lvl2pPr>
            <a:lvl3pPr>
              <a:defRPr sz="1400"/>
            </a:lvl3pPr>
            <a:lvl4pPr>
              <a:defRPr sz="1400" baseline="0"/>
            </a:lvl4pPr>
            <a:lvl5pPr>
              <a:buFont typeface="Wingdings" pitchFamily="2" charset="2"/>
              <a:buChar char="§"/>
              <a:defRPr sz="1400"/>
            </a:lvl5pPr>
            <a:lvl6pPr>
              <a:buFont typeface="Wingdings" pitchFamily="2" charset="2"/>
              <a:buChar char="§"/>
              <a:defRPr sz="1400"/>
            </a:lvl6pPr>
            <a:lvl7pPr>
              <a:defRPr sz="1400"/>
            </a:lvl7pPr>
            <a:lvl8pPr>
              <a:defRPr sz="1400"/>
            </a:lvl8pPr>
            <a:lvl9pPr>
              <a:defRPr sz="14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smtClean="0"/>
          </a:p>
        </p:txBody>
      </p:sp>
      <p:sp>
        <p:nvSpPr>
          <p:cNvPr id="5" name="Text Placeholder 4"/>
          <p:cNvSpPr>
            <a:spLocks noGrp="1"/>
          </p:cNvSpPr>
          <p:nvPr>
            <p:ph type="body" sz="quarter" idx="3"/>
          </p:nvPr>
        </p:nvSpPr>
        <p:spPr>
          <a:xfrm>
            <a:off x="457199" y="3429000"/>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457199" y="3840162"/>
            <a:ext cx="3581400" cy="2515198"/>
          </a:xfrm>
        </p:spPr>
        <p:txBody>
          <a:bodyPr anchor="t">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smtClean="0"/>
          </a:p>
        </p:txBody>
      </p:sp>
      <p:sp>
        <p:nvSpPr>
          <p:cNvPr id="11" name="Title 1"/>
          <p:cNvSpPr>
            <a:spLocks noGrp="1"/>
          </p:cNvSpPr>
          <p:nvPr>
            <p:ph type="title"/>
          </p:nvPr>
        </p:nvSpPr>
        <p:spPr>
          <a:xfrm>
            <a:off x="4876800" y="457200"/>
            <a:ext cx="2819400" cy="5714999"/>
          </a:xfrm>
        </p:spPr>
        <p:txBody>
          <a:bodyPr/>
          <a:lstStyle/>
          <a:p>
            <a:r>
              <a:rPr lang="it-IT" smtClean="0"/>
              <a:t>Fare clic per modificare lo stile del titolo</a:t>
            </a:r>
            <a:endParaRPr lang="en-US"/>
          </a:p>
        </p:txBody>
      </p:sp>
      <p:sp>
        <p:nvSpPr>
          <p:cNvPr id="7" name="Slide Number Placeholder 7"/>
          <p:cNvSpPr>
            <a:spLocks noGrp="1"/>
          </p:cNvSpPr>
          <p:nvPr>
            <p:ph type="sldNum" sz="quarter" idx="10"/>
          </p:nvPr>
        </p:nvSpPr>
        <p:spPr/>
        <p:txBody>
          <a:bodyPr/>
          <a:lstStyle>
            <a:lvl1pPr>
              <a:defRPr/>
            </a:lvl1pPr>
          </a:lstStyle>
          <a:p>
            <a:pPr>
              <a:defRPr/>
            </a:pPr>
            <a:fld id="{20DC9D3E-1E6E-41E2-830E-25397B0E0686}" type="slidenum">
              <a:rPr lang="it-IT"/>
              <a:pPr>
                <a:defRPr/>
              </a:pPr>
              <a:t>‹N›</a:t>
            </a:fld>
            <a:endParaRPr lang="it-IT"/>
          </a:p>
        </p:txBody>
      </p:sp>
      <p:sp>
        <p:nvSpPr>
          <p:cNvPr id="8" name="Date Placeholder 8"/>
          <p:cNvSpPr>
            <a:spLocks noGrp="1"/>
          </p:cNvSpPr>
          <p:nvPr>
            <p:ph type="dt" sz="half" idx="11"/>
          </p:nvPr>
        </p:nvSpPr>
        <p:spPr/>
        <p:txBody>
          <a:bodyPr/>
          <a:lstStyle>
            <a:lvl1pPr>
              <a:defRPr/>
            </a:lvl1pPr>
          </a:lstStyle>
          <a:p>
            <a:pPr>
              <a:defRPr/>
            </a:pPr>
            <a:fld id="{59F1CBF2-0342-4F89-9DA3-F02EDB0C9B3E}" type="datetime2">
              <a:rPr lang="it-IT"/>
              <a:pPr>
                <a:defRPr/>
              </a:pPr>
              <a:t>lunedì 7 agosto 2017</a:t>
            </a:fld>
            <a:endParaRPr lang="it-IT"/>
          </a:p>
        </p:txBody>
      </p:sp>
      <p:sp>
        <p:nvSpPr>
          <p:cNvPr id="9" name="Footer Placeholder 9"/>
          <p:cNvSpPr>
            <a:spLocks noGrp="1"/>
          </p:cNvSpPr>
          <p:nvPr>
            <p:ph type="ftr" sz="quarter" idx="12"/>
          </p:nvPr>
        </p:nvSpPr>
        <p:spPr/>
        <p:txBody>
          <a:bodyPr/>
          <a:lstStyle>
            <a:lvl1pPr>
              <a:defRPr/>
            </a:lvl1pPr>
          </a:lstStyle>
          <a:p>
            <a:r>
              <a:rPr lang="it-IT"/>
              <a:t>Paolo Divizia</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3733800" y="457200"/>
            <a:ext cx="3962400" cy="5715000"/>
          </a:xfrm>
        </p:spPr>
        <p:txBody>
          <a:bodyPr/>
          <a:lstStyle/>
          <a:p>
            <a:r>
              <a:rPr lang="it-IT" smtClean="0"/>
              <a:t>Fare clic per modificare lo stile del titolo</a:t>
            </a:r>
            <a:endParaRPr lang="en-US" dirty="0"/>
          </a:p>
        </p:txBody>
      </p:sp>
      <p:sp>
        <p:nvSpPr>
          <p:cNvPr id="3" name="Slide Number Placeholder 7"/>
          <p:cNvSpPr>
            <a:spLocks noGrp="1"/>
          </p:cNvSpPr>
          <p:nvPr>
            <p:ph type="sldNum" sz="quarter" idx="10"/>
          </p:nvPr>
        </p:nvSpPr>
        <p:spPr/>
        <p:txBody>
          <a:bodyPr/>
          <a:lstStyle>
            <a:lvl1pPr>
              <a:defRPr/>
            </a:lvl1pPr>
          </a:lstStyle>
          <a:p>
            <a:pPr>
              <a:defRPr/>
            </a:pPr>
            <a:fld id="{AD0187D1-A77E-49BB-92C5-BB31859A5DA4}" type="slidenum">
              <a:rPr lang="it-IT"/>
              <a:pPr>
                <a:defRPr/>
              </a:pPr>
              <a:t>‹N›</a:t>
            </a:fld>
            <a:endParaRPr lang="it-IT"/>
          </a:p>
        </p:txBody>
      </p:sp>
      <p:sp>
        <p:nvSpPr>
          <p:cNvPr id="4" name="Date Placeholder 8"/>
          <p:cNvSpPr>
            <a:spLocks noGrp="1"/>
          </p:cNvSpPr>
          <p:nvPr>
            <p:ph type="dt" sz="half" idx="11"/>
          </p:nvPr>
        </p:nvSpPr>
        <p:spPr/>
        <p:txBody>
          <a:bodyPr/>
          <a:lstStyle>
            <a:lvl1pPr>
              <a:defRPr/>
            </a:lvl1pPr>
          </a:lstStyle>
          <a:p>
            <a:pPr>
              <a:defRPr/>
            </a:pPr>
            <a:fld id="{6BCF34E9-360D-4090-AB8E-0787A9043570}" type="datetime2">
              <a:rPr lang="it-IT"/>
              <a:pPr>
                <a:defRPr/>
              </a:pPr>
              <a:t>lunedì 7 agosto 2017</a:t>
            </a:fld>
            <a:endParaRPr lang="it-IT"/>
          </a:p>
        </p:txBody>
      </p:sp>
      <p:sp>
        <p:nvSpPr>
          <p:cNvPr id="5" name="Footer Placeholder 9"/>
          <p:cNvSpPr>
            <a:spLocks noGrp="1"/>
          </p:cNvSpPr>
          <p:nvPr>
            <p:ph type="ftr" sz="quarter" idx="12"/>
          </p:nvPr>
        </p:nvSpPr>
        <p:spPr/>
        <p:txBody>
          <a:bodyPr/>
          <a:lstStyle>
            <a:lvl1pPr>
              <a:defRPr/>
            </a:lvl1pPr>
          </a:lstStyle>
          <a:p>
            <a:r>
              <a:rPr lang="it-IT"/>
              <a:t>Paolo Divizia</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lide Number Placeholder 7"/>
          <p:cNvSpPr>
            <a:spLocks noGrp="1"/>
          </p:cNvSpPr>
          <p:nvPr>
            <p:ph type="sldNum" sz="quarter" idx="10"/>
          </p:nvPr>
        </p:nvSpPr>
        <p:spPr/>
        <p:txBody>
          <a:bodyPr/>
          <a:lstStyle>
            <a:lvl1pPr>
              <a:defRPr/>
            </a:lvl1pPr>
          </a:lstStyle>
          <a:p>
            <a:pPr>
              <a:defRPr/>
            </a:pPr>
            <a:fld id="{97B49D04-DE02-477E-8903-A328B61F7E83}" type="slidenum">
              <a:rPr lang="it-IT"/>
              <a:pPr>
                <a:defRPr/>
              </a:pPr>
              <a:t>‹N›</a:t>
            </a:fld>
            <a:endParaRPr lang="it-IT"/>
          </a:p>
        </p:txBody>
      </p:sp>
      <p:sp>
        <p:nvSpPr>
          <p:cNvPr id="3" name="Date Placeholder 8"/>
          <p:cNvSpPr>
            <a:spLocks noGrp="1"/>
          </p:cNvSpPr>
          <p:nvPr>
            <p:ph type="dt" sz="half" idx="11"/>
          </p:nvPr>
        </p:nvSpPr>
        <p:spPr/>
        <p:txBody>
          <a:bodyPr/>
          <a:lstStyle>
            <a:lvl1pPr>
              <a:defRPr/>
            </a:lvl1pPr>
          </a:lstStyle>
          <a:p>
            <a:pPr>
              <a:defRPr/>
            </a:pPr>
            <a:fld id="{EC9ECF9D-7A2B-4E69-AA7E-D1BB45E39685}" type="datetime2">
              <a:rPr lang="it-IT"/>
              <a:pPr>
                <a:defRPr/>
              </a:pPr>
              <a:t>lunedì 7 agosto 2017</a:t>
            </a:fld>
            <a:endParaRPr lang="it-IT"/>
          </a:p>
        </p:txBody>
      </p:sp>
      <p:sp>
        <p:nvSpPr>
          <p:cNvPr id="4" name="Footer Placeholder 9"/>
          <p:cNvSpPr>
            <a:spLocks noGrp="1"/>
          </p:cNvSpPr>
          <p:nvPr>
            <p:ph type="ftr" sz="quarter" idx="12"/>
          </p:nvPr>
        </p:nvSpPr>
        <p:spPr/>
        <p:txBody>
          <a:bodyPr/>
          <a:lstStyle>
            <a:lvl1pPr>
              <a:defRPr/>
            </a:lvl1pPr>
          </a:lstStyle>
          <a:p>
            <a:r>
              <a:rPr lang="it-IT"/>
              <a:t>Paolo Divizia</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5181600" y="1676400"/>
            <a:ext cx="2514600" cy="1874837"/>
          </a:xfrm>
        </p:spPr>
        <p:txBody>
          <a:bodyPr anchor="b"/>
          <a:lstStyle>
            <a:lvl1pPr algn="r">
              <a:defRPr sz="2000" b="0">
                <a:effectLst/>
              </a:defRPr>
            </a:lvl1pPr>
          </a:lstStyle>
          <a:p>
            <a:r>
              <a:rPr lang="it-IT" smtClean="0"/>
              <a:t>Fare clic per modificare lo stile del titolo</a:t>
            </a:r>
            <a:endParaRPr lang="en-US" dirty="0"/>
          </a:p>
        </p:txBody>
      </p:sp>
      <p:sp>
        <p:nvSpPr>
          <p:cNvPr id="3" name="Content Placeholder 2"/>
          <p:cNvSpPr>
            <a:spLocks noGrp="1"/>
          </p:cNvSpPr>
          <p:nvPr>
            <p:ph idx="1"/>
          </p:nvPr>
        </p:nvSpPr>
        <p:spPr>
          <a:xfrm>
            <a:off x="304800" y="1676400"/>
            <a:ext cx="4700016" cy="3505200"/>
          </a:xfrm>
        </p:spPr>
        <p:txBody>
          <a:bodyPr>
            <a:normAutofit/>
          </a:bodyPr>
          <a:lstStyle>
            <a:lvl1pPr marL="228600" indent="-182880">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smtClean="0"/>
          </a:p>
        </p:txBody>
      </p:sp>
      <p:sp>
        <p:nvSpPr>
          <p:cNvPr id="14"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lide Number Placeholder 7"/>
          <p:cNvSpPr>
            <a:spLocks noGrp="1"/>
          </p:cNvSpPr>
          <p:nvPr>
            <p:ph type="sldNum" sz="quarter" idx="10"/>
          </p:nvPr>
        </p:nvSpPr>
        <p:spPr/>
        <p:txBody>
          <a:bodyPr/>
          <a:lstStyle>
            <a:lvl1pPr>
              <a:defRPr/>
            </a:lvl1pPr>
          </a:lstStyle>
          <a:p>
            <a:pPr>
              <a:defRPr/>
            </a:pPr>
            <a:fld id="{6A49F55C-5260-4FDE-8880-0D6F46D17D2E}" type="slidenum">
              <a:rPr lang="it-IT"/>
              <a:pPr>
                <a:defRPr/>
              </a:pPr>
              <a:t>‹N›</a:t>
            </a:fld>
            <a:endParaRPr lang="it-IT"/>
          </a:p>
        </p:txBody>
      </p:sp>
      <p:sp>
        <p:nvSpPr>
          <p:cNvPr id="6" name="Date Placeholder 8"/>
          <p:cNvSpPr>
            <a:spLocks noGrp="1"/>
          </p:cNvSpPr>
          <p:nvPr>
            <p:ph type="dt" sz="half" idx="11"/>
          </p:nvPr>
        </p:nvSpPr>
        <p:spPr/>
        <p:txBody>
          <a:bodyPr/>
          <a:lstStyle>
            <a:lvl1pPr>
              <a:defRPr/>
            </a:lvl1pPr>
          </a:lstStyle>
          <a:p>
            <a:pPr>
              <a:defRPr/>
            </a:pPr>
            <a:fld id="{2C79ED12-E89D-444D-B4F8-EC2E6571BD20}" type="datetime2">
              <a:rPr lang="it-IT"/>
              <a:pPr>
                <a:defRPr/>
              </a:pPr>
              <a:t>lunedì 7 agosto 2017</a:t>
            </a:fld>
            <a:endParaRPr lang="it-IT"/>
          </a:p>
        </p:txBody>
      </p:sp>
      <p:sp>
        <p:nvSpPr>
          <p:cNvPr id="7" name="Footer Placeholder 9"/>
          <p:cNvSpPr>
            <a:spLocks noGrp="1"/>
          </p:cNvSpPr>
          <p:nvPr>
            <p:ph type="ftr" sz="quarter" idx="12"/>
          </p:nvPr>
        </p:nvSpPr>
        <p:spPr/>
        <p:txBody>
          <a:bodyPr/>
          <a:lstStyle>
            <a:lvl1pPr>
              <a:defRPr/>
            </a:lvl1pPr>
          </a:lstStyle>
          <a:p>
            <a:r>
              <a:rPr lang="it-IT"/>
              <a:t>Paolo Divizia</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04800" y="1676400"/>
            <a:ext cx="4696967" cy="35052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smtClean="0"/>
              <a:t>Fare clic sull'icona per inserire un'immagine</a:t>
            </a:r>
            <a:endParaRPr lang="en-US" noProof="0"/>
          </a:p>
        </p:txBody>
      </p:sp>
      <p:sp>
        <p:nvSpPr>
          <p:cNvPr id="11" name="Title 1"/>
          <p:cNvSpPr>
            <a:spLocks noGrp="1"/>
          </p:cNvSpPr>
          <p:nvPr>
            <p:ph type="title"/>
          </p:nvPr>
        </p:nvSpPr>
        <p:spPr>
          <a:xfrm>
            <a:off x="5181600" y="1676400"/>
            <a:ext cx="2514600" cy="1875972"/>
          </a:xfrm>
        </p:spPr>
        <p:txBody>
          <a:bodyPr anchor="b"/>
          <a:lstStyle>
            <a:lvl1pPr algn="r">
              <a:defRPr sz="2000" b="0">
                <a:effectLst/>
              </a:defRPr>
            </a:lvl1pPr>
          </a:lstStyle>
          <a:p>
            <a:r>
              <a:rPr lang="it-IT" smtClean="0"/>
              <a:t>Fare clic per modificare lo stile del titolo</a:t>
            </a:r>
            <a:endParaRPr lang="en-US" dirty="0"/>
          </a:p>
        </p:txBody>
      </p:sp>
      <p:sp>
        <p:nvSpPr>
          <p:cNvPr id="12"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lide Number Placeholder 7"/>
          <p:cNvSpPr>
            <a:spLocks noGrp="1"/>
          </p:cNvSpPr>
          <p:nvPr>
            <p:ph type="sldNum" sz="quarter" idx="10"/>
          </p:nvPr>
        </p:nvSpPr>
        <p:spPr/>
        <p:txBody>
          <a:bodyPr/>
          <a:lstStyle>
            <a:lvl1pPr>
              <a:defRPr/>
            </a:lvl1pPr>
          </a:lstStyle>
          <a:p>
            <a:pPr>
              <a:defRPr/>
            </a:pPr>
            <a:fld id="{A4FD4E4F-ABF3-4A56-9C0E-6B3B9AF8826F}" type="slidenum">
              <a:rPr lang="it-IT"/>
              <a:pPr>
                <a:defRPr/>
              </a:pPr>
              <a:t>‹N›</a:t>
            </a:fld>
            <a:endParaRPr lang="it-IT"/>
          </a:p>
        </p:txBody>
      </p:sp>
      <p:sp>
        <p:nvSpPr>
          <p:cNvPr id="6" name="Date Placeholder 8"/>
          <p:cNvSpPr>
            <a:spLocks noGrp="1"/>
          </p:cNvSpPr>
          <p:nvPr>
            <p:ph type="dt" sz="half" idx="11"/>
          </p:nvPr>
        </p:nvSpPr>
        <p:spPr/>
        <p:txBody>
          <a:bodyPr/>
          <a:lstStyle>
            <a:lvl1pPr>
              <a:defRPr/>
            </a:lvl1pPr>
          </a:lstStyle>
          <a:p>
            <a:pPr>
              <a:defRPr/>
            </a:pPr>
            <a:fld id="{752E0D3F-7622-4CBF-9853-EABA24EC2588}" type="datetime2">
              <a:rPr lang="it-IT"/>
              <a:pPr>
                <a:defRPr/>
              </a:pPr>
              <a:t>lunedì 7 agosto 2017</a:t>
            </a:fld>
            <a:endParaRPr lang="it-IT"/>
          </a:p>
        </p:txBody>
      </p:sp>
      <p:sp>
        <p:nvSpPr>
          <p:cNvPr id="7" name="Footer Placeholder 9"/>
          <p:cNvSpPr>
            <a:spLocks noGrp="1"/>
          </p:cNvSpPr>
          <p:nvPr>
            <p:ph type="ftr" sz="quarter" idx="12"/>
          </p:nvPr>
        </p:nvSpPr>
        <p:spPr/>
        <p:txBody>
          <a:bodyPr/>
          <a:lstStyle>
            <a:lvl1pPr>
              <a:defRPr/>
            </a:lvl1pPr>
          </a:lstStyle>
          <a:p>
            <a:r>
              <a:rPr lang="it-IT"/>
              <a:t>Paolo Divizia</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1" descr="sphere2.png"/>
          <p:cNvPicPr>
            <a:picLocks noChangeAspect="1"/>
          </p:cNvPicPr>
          <p:nvPr/>
        </p:nvPicPr>
        <p:blipFill>
          <a:blip r:embed="rId13" cstate="print"/>
          <a:srcRect/>
          <a:stretch>
            <a:fillRect/>
          </a:stretch>
        </p:blipFill>
        <p:spPr bwMode="auto">
          <a:xfrm>
            <a:off x="8823325" y="0"/>
            <a:ext cx="320675" cy="6858000"/>
          </a:xfrm>
          <a:prstGeom prst="rect">
            <a:avLst/>
          </a:prstGeom>
          <a:noFill/>
          <a:ln w="9525">
            <a:noFill/>
            <a:miter lim="800000"/>
            <a:headEnd/>
            <a:tailEnd/>
          </a:ln>
        </p:spPr>
      </p:pic>
      <p:sp>
        <p:nvSpPr>
          <p:cNvPr id="2" name="Title Placeholder 1"/>
          <p:cNvSpPr>
            <a:spLocks noGrp="1"/>
          </p:cNvSpPr>
          <p:nvPr>
            <p:ph type="title"/>
          </p:nvPr>
        </p:nvSpPr>
        <p:spPr>
          <a:xfrm>
            <a:off x="4876800" y="457200"/>
            <a:ext cx="2819400" cy="5715000"/>
          </a:xfrm>
          <a:prstGeom prst="rect">
            <a:avLst/>
          </a:prstGeom>
        </p:spPr>
        <p:txBody>
          <a:bodyPr vert="horz" lIns="91440" tIns="45720" rIns="91440" bIns="45720" rtlCol="0" anchor="ctr">
            <a:normAutofit/>
          </a:bodyPr>
          <a:lstStyle/>
          <a:p>
            <a:r>
              <a:rPr lang="it-IT" smtClean="0"/>
              <a:t>Fare clic per modificare lo stile del titolo</a:t>
            </a:r>
            <a:endParaRPr lang="en-US" dirty="0"/>
          </a:p>
        </p:txBody>
      </p:sp>
      <p:sp>
        <p:nvSpPr>
          <p:cNvPr id="1028" name="Text Placeholder 2"/>
          <p:cNvSpPr>
            <a:spLocks noGrp="1"/>
          </p:cNvSpPr>
          <p:nvPr>
            <p:ph type="body" idx="1"/>
          </p:nvPr>
        </p:nvSpPr>
        <p:spPr bwMode="auto">
          <a:xfrm>
            <a:off x="457200" y="457200"/>
            <a:ext cx="3657600" cy="5715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smtClean="0"/>
          </a:p>
        </p:txBody>
      </p:sp>
      <p:sp>
        <p:nvSpPr>
          <p:cNvPr id="8" name="Slide Number Placeholder 7"/>
          <p:cNvSpPr>
            <a:spLocks noGrp="1"/>
          </p:cNvSpPr>
          <p:nvPr>
            <p:ph type="sldNum" sz="quarter" idx="4"/>
          </p:nvPr>
        </p:nvSpPr>
        <p:spPr>
          <a:xfrm>
            <a:off x="7772400" y="6400800"/>
            <a:ext cx="533400" cy="152400"/>
          </a:xfrm>
          <a:prstGeom prst="rect">
            <a:avLst/>
          </a:prstGeom>
        </p:spPr>
        <p:txBody>
          <a:bodyPr vert="horz" lIns="91440" tIns="45720" rIns="91440" bIns="45720" rtlCol="0" anchor="ctr"/>
          <a:lstStyle>
            <a:lvl1pPr algn="ctr" fontAlgn="auto">
              <a:spcBef>
                <a:spcPts val="0"/>
              </a:spcBef>
              <a:spcAft>
                <a:spcPts val="0"/>
              </a:spcAft>
              <a:defRPr sz="1050" smtClean="0">
                <a:solidFill>
                  <a:schemeClr val="tx1">
                    <a:lumMod val="50000"/>
                    <a:lumOff val="50000"/>
                  </a:schemeClr>
                </a:solidFill>
                <a:latin typeface="+mn-lt"/>
              </a:defRPr>
            </a:lvl1pPr>
          </a:lstStyle>
          <a:p>
            <a:pPr>
              <a:defRPr/>
            </a:pPr>
            <a:fld id="{08908F8F-F121-49FE-A7C9-B155061CDAF7}" type="slidenum">
              <a:rPr lang="it-IT"/>
              <a:pPr>
                <a:defRPr/>
              </a:pPr>
              <a:t>‹N›</a:t>
            </a:fld>
            <a:endParaRPr lang="it-IT"/>
          </a:p>
        </p:txBody>
      </p:sp>
      <p:sp>
        <p:nvSpPr>
          <p:cNvPr id="9" name="Date Placeholder 8"/>
          <p:cNvSpPr>
            <a:spLocks noGrp="1"/>
          </p:cNvSpPr>
          <p:nvPr>
            <p:ph type="dt" sz="half" idx="2"/>
          </p:nvPr>
        </p:nvSpPr>
        <p:spPr>
          <a:xfrm>
            <a:off x="4876800" y="6426200"/>
            <a:ext cx="2819400" cy="127000"/>
          </a:xfrm>
          <a:prstGeom prst="rect">
            <a:avLst/>
          </a:prstGeom>
        </p:spPr>
        <p:txBody>
          <a:bodyPr vert="horz" lIns="91440" tIns="45720" rIns="91440" bIns="45720" rtlCol="0" anchor="ctr"/>
          <a:lstStyle>
            <a:lvl1pPr algn="r" fontAlgn="auto">
              <a:spcBef>
                <a:spcPts val="0"/>
              </a:spcBef>
              <a:spcAft>
                <a:spcPts val="0"/>
              </a:spcAft>
              <a:defRPr sz="1050" smtClean="0">
                <a:solidFill>
                  <a:schemeClr val="tx1">
                    <a:lumMod val="50000"/>
                    <a:lumOff val="50000"/>
                  </a:schemeClr>
                </a:solidFill>
                <a:latin typeface="+mn-lt"/>
              </a:defRPr>
            </a:lvl1pPr>
          </a:lstStyle>
          <a:p>
            <a:pPr>
              <a:defRPr/>
            </a:pPr>
            <a:fld id="{E1309B1F-A8AC-4382-9DF2-998D260D148F}" type="datetime2">
              <a:rPr lang="it-IT"/>
              <a:pPr>
                <a:defRPr/>
              </a:pPr>
              <a:t>lunedì 7 agosto 2017</a:t>
            </a:fld>
            <a:endParaRPr lang="it-IT"/>
          </a:p>
        </p:txBody>
      </p:sp>
      <p:sp>
        <p:nvSpPr>
          <p:cNvPr id="10" name="Footer Placeholder 9"/>
          <p:cNvSpPr>
            <a:spLocks noGrp="1"/>
          </p:cNvSpPr>
          <p:nvPr>
            <p:ph type="ftr" sz="quarter" idx="3"/>
          </p:nvPr>
        </p:nvSpPr>
        <p:spPr>
          <a:xfrm>
            <a:off x="4875213" y="6296025"/>
            <a:ext cx="2820987" cy="152400"/>
          </a:xfrm>
          <a:prstGeom prst="rect">
            <a:avLst/>
          </a:prstGeom>
        </p:spPr>
        <p:txBody>
          <a:bodyPr vert="horz" wrap="square" lIns="91440" tIns="45720" rIns="91440" bIns="45720" numCol="1" anchor="b" anchorCtr="0" compatLnSpc="1">
            <a:prstTxWarp prst="textNoShape">
              <a:avLst/>
            </a:prstTxWarp>
          </a:bodyPr>
          <a:lstStyle>
            <a:lvl1pPr algn="r">
              <a:defRPr sz="1000">
                <a:latin typeface="Calibri" pitchFamily="34" charset="0"/>
              </a:defRPr>
            </a:lvl1pPr>
          </a:lstStyle>
          <a:p>
            <a:r>
              <a:rPr lang="it-IT"/>
              <a:t>Paolo Divizia</a:t>
            </a:r>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3" r:id="rId3"/>
    <p:sldLayoutId id="2147483670" r:id="rId4"/>
    <p:sldLayoutId id="2147483669" r:id="rId5"/>
    <p:sldLayoutId id="2147483668" r:id="rId6"/>
    <p:sldLayoutId id="2147483667" r:id="rId7"/>
    <p:sldLayoutId id="2147483666" r:id="rId8"/>
    <p:sldLayoutId id="2147483665" r:id="rId9"/>
    <p:sldLayoutId id="2147483664" r:id="rId10"/>
    <p:sldLayoutId id="2147483663" r:id="rId11"/>
  </p:sldLayoutIdLst>
  <p:timing>
    <p:tnLst>
      <p:par>
        <p:cTn id="1" dur="indefinite" restart="never" nodeType="tmRoot"/>
      </p:par>
    </p:tnLst>
  </p:timing>
  <p:hf sldNum="0" hdr="0"/>
  <p:txStyles>
    <p:titleStyle>
      <a:lvl1pPr algn="r" rtl="0" fontAlgn="base">
        <a:spcBef>
          <a:spcPct val="0"/>
        </a:spcBef>
        <a:spcAft>
          <a:spcPct val="0"/>
        </a:spcAft>
        <a:defRPr sz="2800" kern="1200">
          <a:gradFill>
            <a:gsLst>
              <a:gs pos="0">
                <a:schemeClr val="tx1">
                  <a:lumMod val="50000"/>
                </a:schemeClr>
              </a:gs>
              <a:gs pos="61000">
                <a:schemeClr val="tx1"/>
              </a:gs>
            </a:gsLst>
            <a:lin ang="5400000" scaled="0"/>
          </a:gradFill>
          <a:latin typeface="+mj-lt"/>
          <a:ea typeface="+mj-ea"/>
          <a:cs typeface="+mj-cs"/>
        </a:defRPr>
      </a:lvl1pPr>
      <a:lvl2pPr algn="r" rtl="0" fontAlgn="base">
        <a:spcBef>
          <a:spcPct val="0"/>
        </a:spcBef>
        <a:spcAft>
          <a:spcPct val="0"/>
        </a:spcAft>
        <a:defRPr sz="2800">
          <a:solidFill>
            <a:schemeClr val="tx1"/>
          </a:solidFill>
          <a:latin typeface="Calibri" pitchFamily="34" charset="0"/>
        </a:defRPr>
      </a:lvl2pPr>
      <a:lvl3pPr algn="r" rtl="0" fontAlgn="base">
        <a:spcBef>
          <a:spcPct val="0"/>
        </a:spcBef>
        <a:spcAft>
          <a:spcPct val="0"/>
        </a:spcAft>
        <a:defRPr sz="2800">
          <a:solidFill>
            <a:schemeClr val="tx1"/>
          </a:solidFill>
          <a:latin typeface="Calibri" pitchFamily="34" charset="0"/>
        </a:defRPr>
      </a:lvl3pPr>
      <a:lvl4pPr algn="r" rtl="0" fontAlgn="base">
        <a:spcBef>
          <a:spcPct val="0"/>
        </a:spcBef>
        <a:spcAft>
          <a:spcPct val="0"/>
        </a:spcAft>
        <a:defRPr sz="2800">
          <a:solidFill>
            <a:schemeClr val="tx1"/>
          </a:solidFill>
          <a:latin typeface="Calibri" pitchFamily="34" charset="0"/>
        </a:defRPr>
      </a:lvl4pPr>
      <a:lvl5pPr algn="r" rtl="0" fontAlgn="base">
        <a:spcBef>
          <a:spcPct val="0"/>
        </a:spcBef>
        <a:spcAft>
          <a:spcPct val="0"/>
        </a:spcAft>
        <a:defRPr sz="2800">
          <a:solidFill>
            <a:schemeClr val="tx1"/>
          </a:solidFill>
          <a:latin typeface="Calibri" pitchFamily="34" charset="0"/>
        </a:defRPr>
      </a:lvl5pPr>
      <a:lvl6pPr marL="457200" algn="r" rtl="0" fontAlgn="base">
        <a:spcBef>
          <a:spcPct val="0"/>
        </a:spcBef>
        <a:spcAft>
          <a:spcPct val="0"/>
        </a:spcAft>
        <a:defRPr sz="2800">
          <a:solidFill>
            <a:schemeClr val="tx1"/>
          </a:solidFill>
          <a:latin typeface="Calibri" pitchFamily="34" charset="0"/>
        </a:defRPr>
      </a:lvl6pPr>
      <a:lvl7pPr marL="914400" algn="r" rtl="0" fontAlgn="base">
        <a:spcBef>
          <a:spcPct val="0"/>
        </a:spcBef>
        <a:spcAft>
          <a:spcPct val="0"/>
        </a:spcAft>
        <a:defRPr sz="2800">
          <a:solidFill>
            <a:schemeClr val="tx1"/>
          </a:solidFill>
          <a:latin typeface="Calibri" pitchFamily="34" charset="0"/>
        </a:defRPr>
      </a:lvl7pPr>
      <a:lvl8pPr marL="1371600" algn="r" rtl="0" fontAlgn="base">
        <a:spcBef>
          <a:spcPct val="0"/>
        </a:spcBef>
        <a:spcAft>
          <a:spcPct val="0"/>
        </a:spcAft>
        <a:defRPr sz="2800">
          <a:solidFill>
            <a:schemeClr val="tx1"/>
          </a:solidFill>
          <a:latin typeface="Calibri" pitchFamily="34" charset="0"/>
        </a:defRPr>
      </a:lvl8pPr>
      <a:lvl9pPr marL="1828800" algn="r" rtl="0" fontAlgn="base">
        <a:spcBef>
          <a:spcPct val="0"/>
        </a:spcBef>
        <a:spcAft>
          <a:spcPct val="0"/>
        </a:spcAft>
        <a:defRPr sz="2800">
          <a:solidFill>
            <a:schemeClr val="tx1"/>
          </a:solidFill>
          <a:latin typeface="Calibri" pitchFamily="34" charset="0"/>
        </a:defRPr>
      </a:lvl9pPr>
    </p:titleStyle>
    <p:bodyStyle>
      <a:lvl1pPr marL="182563" indent="-182563" algn="l" rtl="0" fontAlgn="base">
        <a:spcBef>
          <a:spcPct val="20000"/>
        </a:spcBef>
        <a:spcAft>
          <a:spcPct val="0"/>
        </a:spcAft>
        <a:buClr>
          <a:srgbClr val="7F7F7F"/>
        </a:buClr>
        <a:buFont typeface="Wingdings" pitchFamily="2" charset="2"/>
        <a:buChar char="§"/>
        <a:defRPr kern="1200">
          <a:solidFill>
            <a:srgbClr val="000000"/>
          </a:solidFill>
          <a:latin typeface="+mn-lt"/>
          <a:ea typeface="+mn-ea"/>
          <a:cs typeface="+mn-cs"/>
        </a:defRPr>
      </a:lvl1pPr>
      <a:lvl2pPr marL="411163" indent="-182563" algn="l" rtl="0" fontAlgn="base">
        <a:spcBef>
          <a:spcPct val="20000"/>
        </a:spcBef>
        <a:spcAft>
          <a:spcPct val="0"/>
        </a:spcAft>
        <a:buClr>
          <a:srgbClr val="7F7F7F"/>
        </a:buClr>
        <a:buFont typeface="Wingdings" pitchFamily="2" charset="2"/>
        <a:buChar char="§"/>
        <a:defRPr sz="1400" kern="1200">
          <a:solidFill>
            <a:srgbClr val="000000"/>
          </a:solidFill>
          <a:latin typeface="+mn-lt"/>
          <a:ea typeface="+mn-ea"/>
          <a:cs typeface="+mn-cs"/>
        </a:defRPr>
      </a:lvl2pPr>
      <a:lvl3pPr marL="593725" indent="-182563" algn="l" rtl="0" fontAlgn="base">
        <a:spcBef>
          <a:spcPct val="20000"/>
        </a:spcBef>
        <a:spcAft>
          <a:spcPct val="0"/>
        </a:spcAft>
        <a:buClr>
          <a:srgbClr val="7F7F7F"/>
        </a:buClr>
        <a:buFont typeface="Wingdings" pitchFamily="2" charset="2"/>
        <a:buChar char="§"/>
        <a:defRPr sz="1400" kern="1200">
          <a:solidFill>
            <a:srgbClr val="000000"/>
          </a:solidFill>
          <a:latin typeface="+mn-lt"/>
          <a:ea typeface="+mn-ea"/>
          <a:cs typeface="+mn-cs"/>
        </a:defRPr>
      </a:lvl3pPr>
      <a:lvl4pPr marL="776288" indent="-182563" algn="l" rtl="0" fontAlgn="base">
        <a:spcBef>
          <a:spcPct val="20000"/>
        </a:spcBef>
        <a:spcAft>
          <a:spcPct val="0"/>
        </a:spcAft>
        <a:buClr>
          <a:srgbClr val="7F7F7F"/>
        </a:buClr>
        <a:buFont typeface="Wingdings" pitchFamily="2" charset="2"/>
        <a:buChar char="§"/>
        <a:defRPr sz="1400" kern="1200">
          <a:solidFill>
            <a:srgbClr val="000000"/>
          </a:solidFill>
          <a:latin typeface="+mn-lt"/>
          <a:ea typeface="+mn-ea"/>
          <a:cs typeface="+mn-cs"/>
        </a:defRPr>
      </a:lvl4pPr>
      <a:lvl5pPr marL="958850" indent="-182563" algn="l" rtl="0" fontAlgn="base">
        <a:spcBef>
          <a:spcPct val="20000"/>
        </a:spcBef>
        <a:spcAft>
          <a:spcPct val="0"/>
        </a:spcAft>
        <a:buClr>
          <a:srgbClr val="7F7F7F"/>
        </a:buClr>
        <a:buFont typeface="Wingdings" pitchFamily="2" charset="2"/>
        <a:buChar char="§"/>
        <a:defRPr sz="1400" kern="1200">
          <a:solidFill>
            <a:srgbClr val="000000"/>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12"/>
          <p:cNvSpPr>
            <a:spLocks noGrp="1"/>
          </p:cNvSpPr>
          <p:nvPr>
            <p:ph type="dt" sz="half" idx="10"/>
          </p:nvPr>
        </p:nvSpPr>
        <p:spPr/>
        <p:txBody>
          <a:bodyPr/>
          <a:lstStyle/>
          <a:p>
            <a:pPr>
              <a:defRPr/>
            </a:pPr>
            <a:fld id="{ED58BFFA-FA96-4714-B8AE-6714D8C5D362}" type="datetime2">
              <a:rPr lang="it-IT"/>
              <a:pPr>
                <a:defRPr/>
              </a:pPr>
              <a:t>lunedì 7 agosto 2017</a:t>
            </a:fld>
            <a:endParaRPr lang="it-IT"/>
          </a:p>
        </p:txBody>
      </p:sp>
      <p:sp>
        <p:nvSpPr>
          <p:cNvPr id="8" name="Footer Placeholder 14"/>
          <p:cNvSpPr>
            <a:spLocks noGrp="1"/>
          </p:cNvSpPr>
          <p:nvPr>
            <p:ph type="ftr" sz="quarter" idx="12"/>
          </p:nvPr>
        </p:nvSpPr>
        <p:spPr>
          <a:xfrm>
            <a:off x="755576" y="5733256"/>
            <a:ext cx="5629300" cy="728464"/>
          </a:xfrm>
        </p:spPr>
        <p:txBody>
          <a:bodyPr/>
          <a:lstStyle/>
          <a:p>
            <a:pPr algn="l"/>
            <a:endParaRPr lang="it-IT" sz="1500" dirty="0"/>
          </a:p>
        </p:txBody>
      </p:sp>
      <p:sp>
        <p:nvSpPr>
          <p:cNvPr id="3" name="Sottotitolo 2"/>
          <p:cNvSpPr>
            <a:spLocks noGrp="1"/>
          </p:cNvSpPr>
          <p:nvPr>
            <p:ph type="subTitle" idx="1"/>
          </p:nvPr>
        </p:nvSpPr>
        <p:spPr>
          <a:xfrm>
            <a:off x="2411760" y="3933056"/>
            <a:ext cx="3962400" cy="2133600"/>
          </a:xfrm>
        </p:spPr>
        <p:txBody>
          <a:bodyPr>
            <a:normAutofit/>
          </a:bodyPr>
          <a:lstStyle/>
          <a:p>
            <a:pPr>
              <a:lnSpc>
                <a:spcPct val="80000"/>
              </a:lnSpc>
            </a:pPr>
            <a:endParaRPr lang="it-IT" sz="1200" dirty="0" smtClean="0"/>
          </a:p>
          <a:p>
            <a:pPr>
              <a:lnSpc>
                <a:spcPct val="80000"/>
              </a:lnSpc>
            </a:pPr>
            <a:r>
              <a:rPr lang="it-IT" sz="1700" dirty="0" smtClean="0">
                <a:solidFill>
                  <a:srgbClr val="262626"/>
                </a:solidFill>
              </a:rPr>
              <a:t> </a:t>
            </a:r>
          </a:p>
          <a:p>
            <a:pPr>
              <a:lnSpc>
                <a:spcPct val="80000"/>
              </a:lnSpc>
            </a:pPr>
            <a:endParaRPr lang="it-IT" sz="1700" dirty="0" smtClean="0">
              <a:solidFill>
                <a:srgbClr val="262626"/>
              </a:solidFill>
            </a:endParaRPr>
          </a:p>
          <a:p>
            <a:pPr>
              <a:lnSpc>
                <a:spcPct val="80000"/>
              </a:lnSpc>
            </a:pPr>
            <a:endParaRPr lang="it-IT" sz="1700" dirty="0" smtClean="0">
              <a:solidFill>
                <a:srgbClr val="262626"/>
              </a:solidFill>
            </a:endParaRPr>
          </a:p>
          <a:p>
            <a:pPr>
              <a:lnSpc>
                <a:spcPct val="80000"/>
              </a:lnSpc>
            </a:pPr>
            <a:endParaRPr lang="it-IT" sz="1600" dirty="0" smtClean="0">
              <a:solidFill>
                <a:srgbClr val="262626"/>
              </a:solidFill>
            </a:endParaRPr>
          </a:p>
          <a:p>
            <a:pPr>
              <a:lnSpc>
                <a:spcPct val="80000"/>
              </a:lnSpc>
            </a:pPr>
            <a:endParaRPr lang="it-IT" sz="1600" dirty="0" smtClean="0">
              <a:solidFill>
                <a:srgbClr val="262626"/>
              </a:solidFill>
            </a:endParaRPr>
          </a:p>
          <a:p>
            <a:pPr>
              <a:lnSpc>
                <a:spcPct val="80000"/>
              </a:lnSpc>
            </a:pPr>
            <a:endParaRPr lang="it-IT" sz="1500" b="1" dirty="0" smtClean="0">
              <a:solidFill>
                <a:srgbClr val="262626"/>
              </a:solidFill>
            </a:endParaRPr>
          </a:p>
          <a:p>
            <a:pPr>
              <a:lnSpc>
                <a:spcPct val="80000"/>
              </a:lnSpc>
            </a:pPr>
            <a:r>
              <a:rPr lang="it-IT" sz="1500" b="1" dirty="0" smtClean="0">
                <a:solidFill>
                  <a:srgbClr val="262626"/>
                </a:solidFill>
              </a:rPr>
              <a:t>Lezione n.3:  </a:t>
            </a:r>
            <a:r>
              <a:rPr lang="it-IT" sz="1500" b="1" dirty="0" smtClean="0">
                <a:solidFill>
                  <a:srgbClr val="262626"/>
                </a:solidFill>
              </a:rPr>
              <a:t>9 </a:t>
            </a:r>
            <a:r>
              <a:rPr lang="it-IT" sz="1500" b="1" dirty="0" smtClean="0">
                <a:solidFill>
                  <a:srgbClr val="262626"/>
                </a:solidFill>
              </a:rPr>
              <a:t>OTTOBRE </a:t>
            </a:r>
            <a:r>
              <a:rPr lang="it-IT" sz="1500" b="1" dirty="0" smtClean="0">
                <a:solidFill>
                  <a:srgbClr val="262626"/>
                </a:solidFill>
              </a:rPr>
              <a:t>2017</a:t>
            </a:r>
            <a:endParaRPr lang="it-IT" sz="1500" b="1" dirty="0" smtClean="0">
              <a:solidFill>
                <a:srgbClr val="262626"/>
              </a:solidFill>
            </a:endParaRPr>
          </a:p>
          <a:p>
            <a:pPr>
              <a:lnSpc>
                <a:spcPct val="80000"/>
              </a:lnSpc>
            </a:pPr>
            <a:endParaRPr lang="it-IT" sz="1500" b="1" dirty="0" smtClean="0">
              <a:solidFill>
                <a:srgbClr val="262626"/>
              </a:solidFill>
            </a:endParaRPr>
          </a:p>
          <a:p>
            <a:pPr>
              <a:lnSpc>
                <a:spcPct val="80000"/>
              </a:lnSpc>
            </a:pPr>
            <a:endParaRPr lang="it-IT" sz="1500" b="1" dirty="0" smtClean="0">
              <a:solidFill>
                <a:srgbClr val="262626"/>
              </a:solidFill>
            </a:endParaRPr>
          </a:p>
        </p:txBody>
      </p:sp>
      <p:sp>
        <p:nvSpPr>
          <p:cNvPr id="13314" name="Titolo 1"/>
          <p:cNvSpPr>
            <a:spLocks noGrp="1"/>
          </p:cNvSpPr>
          <p:nvPr>
            <p:ph type="title"/>
          </p:nvPr>
        </p:nvSpPr>
        <p:spPr bwMode="auto">
          <a:xfrm>
            <a:off x="1042988" y="260350"/>
            <a:ext cx="5286375" cy="2889250"/>
          </a:xfrm>
        </p:spPr>
        <p:txBody>
          <a:bodyPr wrap="square" numCol="1" anchorCtr="0" compatLnSpc="1">
            <a:prstTxWarp prst="textNoShape">
              <a:avLst/>
            </a:prstTxWarp>
          </a:bodyPr>
          <a:lstStyle/>
          <a:p>
            <a:pPr algn="l"/>
            <a:r>
              <a:rPr lang="it-IT" sz="4000" dirty="0" smtClean="0">
                <a:solidFill>
                  <a:srgbClr val="FF0000"/>
                </a:solidFill>
              </a:rPr>
              <a:t>Corso monografico</a:t>
            </a:r>
            <a:br>
              <a:rPr lang="it-IT" sz="4000" dirty="0" smtClean="0">
                <a:solidFill>
                  <a:srgbClr val="FF0000"/>
                </a:solidFill>
              </a:rPr>
            </a:br>
            <a:r>
              <a:rPr lang="it-IT" sz="4000" dirty="0" smtClean="0">
                <a:solidFill>
                  <a:srgbClr val="FF0000"/>
                </a:solidFill>
              </a:rPr>
              <a:t>LA FUSIONE DELLE SOCIETA’</a:t>
            </a:r>
          </a:p>
        </p:txBody>
      </p:sp>
      <p:sp>
        <p:nvSpPr>
          <p:cNvPr id="13318" name="Text Box 6"/>
          <p:cNvSpPr txBox="1">
            <a:spLocks noChangeArrowheads="1"/>
          </p:cNvSpPr>
          <p:nvPr/>
        </p:nvSpPr>
        <p:spPr bwMode="auto">
          <a:xfrm>
            <a:off x="539552" y="3573016"/>
            <a:ext cx="4391719" cy="2554545"/>
          </a:xfrm>
          <a:prstGeom prst="rect">
            <a:avLst/>
          </a:prstGeom>
          <a:noFill/>
          <a:ln w="9525">
            <a:noFill/>
            <a:miter lim="800000"/>
            <a:headEnd/>
            <a:tailEnd/>
          </a:ln>
          <a:effectLst/>
        </p:spPr>
        <p:txBody>
          <a:bodyPr wrap="square">
            <a:spAutoFit/>
          </a:bodyPr>
          <a:lstStyle/>
          <a:p>
            <a:pPr>
              <a:spcBef>
                <a:spcPct val="50000"/>
              </a:spcBef>
            </a:pPr>
            <a:r>
              <a:rPr lang="it-IT" sz="2400" b="1" dirty="0" smtClean="0">
                <a:latin typeface="Cash" pitchFamily="2" charset="0"/>
              </a:rPr>
              <a:t>PAOLO DIVIZIA </a:t>
            </a:r>
          </a:p>
          <a:p>
            <a:pPr>
              <a:spcBef>
                <a:spcPct val="50000"/>
              </a:spcBef>
            </a:pPr>
            <a:r>
              <a:rPr lang="it-IT" sz="2000" b="1" dirty="0" smtClean="0">
                <a:latin typeface="Cash" pitchFamily="2" charset="0"/>
              </a:rPr>
              <a:t>Notaio in Bergamo</a:t>
            </a:r>
          </a:p>
          <a:p>
            <a:pPr>
              <a:spcBef>
                <a:spcPct val="50000"/>
              </a:spcBef>
            </a:pPr>
            <a:r>
              <a:rPr lang="it-IT" sz="2000" b="1" dirty="0" smtClean="0">
                <a:latin typeface="Cash" pitchFamily="2" charset="0"/>
              </a:rPr>
              <a:t>Assistente Cattedra Diritto Commerciale – Università degli Studi di BERGAMO</a:t>
            </a:r>
          </a:p>
          <a:p>
            <a:pPr>
              <a:spcBef>
                <a:spcPct val="50000"/>
              </a:spcBef>
            </a:pPr>
            <a:endParaRPr lang="it-IT" sz="2400" b="1" dirty="0">
              <a:latin typeface="Cash" pitchFamily="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8"/>
          <p:cNvSpPr>
            <a:spLocks noGrp="1"/>
          </p:cNvSpPr>
          <p:nvPr>
            <p:ph type="dt" sz="half" idx="11"/>
          </p:nvPr>
        </p:nvSpPr>
        <p:spPr/>
        <p:txBody>
          <a:bodyPr/>
          <a:lstStyle/>
          <a:p>
            <a:pPr>
              <a:defRPr/>
            </a:pPr>
            <a:fld id="{47C0EF0C-0C2C-4F98-805C-667929E131EA}" type="datetime2">
              <a:rPr lang="it-IT"/>
              <a:pPr>
                <a:defRPr/>
              </a:pPr>
              <a:t>lunedì 7 agosto 2017</a:t>
            </a:fld>
            <a:endParaRPr lang="it-IT"/>
          </a:p>
        </p:txBody>
      </p:sp>
      <p:sp>
        <p:nvSpPr>
          <p:cNvPr id="5" name="Footer Placeholder 9"/>
          <p:cNvSpPr>
            <a:spLocks noGrp="1"/>
          </p:cNvSpPr>
          <p:nvPr>
            <p:ph type="ftr" sz="quarter" idx="12"/>
          </p:nvPr>
        </p:nvSpPr>
        <p:spPr/>
        <p:txBody>
          <a:bodyPr/>
          <a:lstStyle/>
          <a:p>
            <a:r>
              <a:rPr lang="it-IT"/>
              <a:t>Paolo Divizia</a:t>
            </a:r>
          </a:p>
        </p:txBody>
      </p:sp>
      <p:sp>
        <p:nvSpPr>
          <p:cNvPr id="2" name="Segnaposto contenuto 1"/>
          <p:cNvSpPr>
            <a:spLocks noGrp="1"/>
          </p:cNvSpPr>
          <p:nvPr>
            <p:ph idx="1"/>
          </p:nvPr>
        </p:nvSpPr>
        <p:spPr>
          <a:xfrm>
            <a:off x="539750" y="620713"/>
            <a:ext cx="4248150" cy="5903912"/>
          </a:xfrm>
        </p:spPr>
        <p:txBody>
          <a:bodyPr>
            <a:normAutofit fontScale="92500" lnSpcReduction="10000"/>
          </a:bodyPr>
          <a:lstStyle/>
          <a:p>
            <a:pPr>
              <a:lnSpc>
                <a:spcPct val="90000"/>
              </a:lnSpc>
              <a:buFont typeface="Arial" charset="0"/>
              <a:buChar char="•"/>
            </a:pPr>
            <a:r>
              <a:rPr lang="it-IT" b="1" dirty="0" smtClean="0"/>
              <a:t> </a:t>
            </a:r>
            <a:r>
              <a:rPr lang="it-IT" b="1" u="sng" dirty="0" smtClean="0"/>
              <a:t>IL METODO TRAMITE SITO WEB</a:t>
            </a:r>
          </a:p>
          <a:p>
            <a:pPr>
              <a:lnSpc>
                <a:spcPct val="90000"/>
              </a:lnSpc>
              <a:buNone/>
            </a:pPr>
            <a:r>
              <a:rPr lang="it-IT" b="1" dirty="0" smtClean="0"/>
              <a:t> </a:t>
            </a:r>
          </a:p>
          <a:p>
            <a:pPr marL="342900" indent="-342900" fontAlgn="auto">
              <a:spcAft>
                <a:spcPts val="0"/>
              </a:spcAft>
              <a:buClr>
                <a:schemeClr val="tx1">
                  <a:lumMod val="50000"/>
                  <a:lumOff val="50000"/>
                </a:schemeClr>
              </a:buClr>
              <a:buFont typeface="+mj-lt"/>
              <a:buAutoNum type="alphaLcParenR"/>
              <a:defRPr/>
            </a:pPr>
            <a:r>
              <a:rPr lang="it-IT" b="1" dirty="0" smtClean="0">
                <a:solidFill>
                  <a:schemeClr val="tx1">
                    <a:lumMod val="85000"/>
                  </a:schemeClr>
                </a:solidFill>
              </a:rPr>
              <a:t>IL TESTO </a:t>
            </a:r>
            <a:r>
              <a:rPr lang="it-IT" b="1" dirty="0" err="1" smtClean="0">
                <a:solidFill>
                  <a:schemeClr val="tx1">
                    <a:lumMod val="85000"/>
                  </a:schemeClr>
                </a:solidFill>
              </a:rPr>
              <a:t>DI</a:t>
            </a:r>
            <a:r>
              <a:rPr lang="it-IT" b="1" dirty="0" smtClean="0">
                <a:solidFill>
                  <a:schemeClr val="tx1">
                    <a:lumMod val="85000"/>
                  </a:schemeClr>
                </a:solidFill>
              </a:rPr>
              <a:t> LEGGE INTEGRATO: </a:t>
            </a:r>
            <a:r>
              <a:rPr lang="it-IT" b="1" i="1" dirty="0" smtClean="0">
                <a:solidFill>
                  <a:schemeClr val="tx1">
                    <a:lumMod val="85000"/>
                  </a:schemeClr>
                </a:solidFill>
              </a:rPr>
              <a:t>“In alternativa al deposito presso il Registro delle imprese il progetto di fusione è pubblicato nel sito internet della società, con modalità atte a garantire la sicurezza del sito medesimo, l’autenticità dei documenti e la certezza della data di pubblicazione”.</a:t>
            </a:r>
            <a:endParaRPr lang="it-IT" b="1" i="1" dirty="0" smtClean="0"/>
          </a:p>
          <a:p>
            <a:pPr marL="342900" indent="-342900">
              <a:lnSpc>
                <a:spcPct val="90000"/>
              </a:lnSpc>
              <a:buFont typeface="+mj-lt"/>
              <a:buAutoNum type="alphaLcParenR"/>
            </a:pPr>
            <a:r>
              <a:rPr lang="it-IT" b="1" dirty="0" smtClean="0"/>
              <a:t>Trattandosi di una pubblicità alternativa e dunque equivalente, il suo adempimento determina gli stessi effetti del deposito sia sul fronte dell’inizio della decorrenza dei termini (30 /15 gg.) che devono precedere la delibera di approvazione del progetto, sia per l’individuazione dei creditori legittimati ex art. 2503 c.c.</a:t>
            </a:r>
          </a:p>
          <a:p>
            <a:pPr marL="342900" indent="-342900">
              <a:lnSpc>
                <a:spcPct val="90000"/>
              </a:lnSpc>
              <a:buFont typeface="+mj-lt"/>
              <a:buAutoNum type="alphaLcParenR"/>
            </a:pPr>
            <a:endParaRPr lang="it-IT" b="1" dirty="0" smtClean="0"/>
          </a:p>
          <a:p>
            <a:pPr marL="342900" indent="-342900">
              <a:lnSpc>
                <a:spcPct val="90000"/>
              </a:lnSpc>
              <a:buFont typeface="+mj-lt"/>
              <a:buAutoNum type="alphaLcParenR"/>
            </a:pPr>
            <a:r>
              <a:rPr lang="it-IT" b="1" dirty="0" smtClean="0"/>
              <a:t>PRIMO PROBLEMA: la corretta individuazione del sito internet giusto </a:t>
            </a:r>
            <a:r>
              <a:rPr lang="it-IT" b="1" dirty="0" err="1" smtClean="0"/>
              <a:t>…ossia</a:t>
            </a:r>
            <a:r>
              <a:rPr lang="it-IT" b="1" dirty="0" smtClean="0"/>
              <a:t> come arrivare correttamente alla pagina</a:t>
            </a:r>
            <a:r>
              <a:rPr lang="it-IT" b="1" i="1" dirty="0" smtClean="0"/>
              <a:t> web corporate </a:t>
            </a:r>
            <a:r>
              <a:rPr lang="it-IT" b="1" dirty="0" smtClean="0"/>
              <a:t>?</a:t>
            </a:r>
          </a:p>
          <a:p>
            <a:pPr>
              <a:lnSpc>
                <a:spcPct val="90000"/>
              </a:lnSpc>
              <a:buFont typeface="Wingdings" pitchFamily="2" charset="2"/>
              <a:buNone/>
            </a:pPr>
            <a:endParaRPr lang="it-IT" b="1" dirty="0" smtClean="0"/>
          </a:p>
        </p:txBody>
      </p:sp>
      <p:sp>
        <p:nvSpPr>
          <p:cNvPr id="3" name="Titolo 2"/>
          <p:cNvSpPr>
            <a:spLocks noGrp="1"/>
          </p:cNvSpPr>
          <p:nvPr>
            <p:ph type="title"/>
          </p:nvPr>
        </p:nvSpPr>
        <p:spPr/>
        <p:txBody>
          <a:bodyPr/>
          <a:lstStyle/>
          <a:p>
            <a:pPr fontAlgn="auto">
              <a:spcAft>
                <a:spcPts val="0"/>
              </a:spcAft>
              <a:defRPr/>
            </a:pPr>
            <a:r>
              <a:rPr lang="it-IT" dirty="0" smtClean="0">
                <a:solidFill>
                  <a:srgbClr val="FF0000"/>
                </a:solidFill>
              </a:rPr>
              <a:t>Il progetto di fusione ex art. 2501-ter c.c. ed il sito Internet</a:t>
            </a:r>
            <a:endParaRPr lang="it-IT" i="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8"/>
          <p:cNvSpPr>
            <a:spLocks noGrp="1"/>
          </p:cNvSpPr>
          <p:nvPr>
            <p:ph type="dt" sz="half" idx="11"/>
          </p:nvPr>
        </p:nvSpPr>
        <p:spPr/>
        <p:txBody>
          <a:bodyPr/>
          <a:lstStyle/>
          <a:p>
            <a:pPr>
              <a:defRPr/>
            </a:pPr>
            <a:fld id="{2488A4C6-3F40-455C-8466-D8C7953D4B7E}" type="datetime2">
              <a:rPr lang="it-IT"/>
              <a:pPr>
                <a:defRPr/>
              </a:pPr>
              <a:t>lunedì 7 agosto 2017</a:t>
            </a:fld>
            <a:endParaRPr lang="it-IT"/>
          </a:p>
        </p:txBody>
      </p:sp>
      <p:sp>
        <p:nvSpPr>
          <p:cNvPr id="5" name="Footer Placeholder 9"/>
          <p:cNvSpPr>
            <a:spLocks noGrp="1"/>
          </p:cNvSpPr>
          <p:nvPr>
            <p:ph type="ftr" sz="quarter" idx="12"/>
          </p:nvPr>
        </p:nvSpPr>
        <p:spPr/>
        <p:txBody>
          <a:bodyPr/>
          <a:lstStyle/>
          <a:p>
            <a:r>
              <a:rPr lang="it-IT"/>
              <a:t>Paolo Divizia</a:t>
            </a:r>
          </a:p>
        </p:txBody>
      </p:sp>
      <p:sp>
        <p:nvSpPr>
          <p:cNvPr id="2" name="Segnaposto contenuto 1"/>
          <p:cNvSpPr>
            <a:spLocks noGrp="1"/>
          </p:cNvSpPr>
          <p:nvPr>
            <p:ph idx="1"/>
          </p:nvPr>
        </p:nvSpPr>
        <p:spPr>
          <a:xfrm>
            <a:off x="539750" y="620713"/>
            <a:ext cx="4248150" cy="5903912"/>
          </a:xfrm>
        </p:spPr>
        <p:txBody>
          <a:bodyPr rtlCol="0">
            <a:normAutofit fontScale="85000" lnSpcReduction="20000"/>
          </a:bodyPr>
          <a:lstStyle/>
          <a:p>
            <a:pPr marL="182880" indent="-182880" fontAlgn="auto">
              <a:spcAft>
                <a:spcPts val="0"/>
              </a:spcAft>
              <a:buClr>
                <a:schemeClr val="tx1">
                  <a:lumMod val="50000"/>
                  <a:lumOff val="50000"/>
                </a:schemeClr>
              </a:buClr>
              <a:defRPr/>
            </a:pPr>
            <a:r>
              <a:rPr lang="it-IT" b="1" dirty="0" smtClean="0">
                <a:solidFill>
                  <a:schemeClr val="tx1">
                    <a:lumMod val="85000"/>
                  </a:schemeClr>
                </a:solidFill>
              </a:rPr>
              <a:t>La conoscibilità del sito internet è di fondamentale importanza in primo luogo per quanto riguarda la ricerca del “luogo” in cui la pubblicità informatica si pone come alternativa al deposito tradizionale</a:t>
            </a:r>
            <a:endParaRPr lang="it-IT" b="1" i="1" dirty="0" smtClean="0">
              <a:solidFill>
                <a:schemeClr val="tx1">
                  <a:lumMod val="85000"/>
                </a:schemeClr>
              </a:solidFill>
            </a:endParaRPr>
          </a:p>
          <a:p>
            <a:pPr marL="182880" indent="-182880" fontAlgn="auto">
              <a:spcAft>
                <a:spcPts val="0"/>
              </a:spcAft>
              <a:buClr>
                <a:schemeClr val="tx1">
                  <a:lumMod val="50000"/>
                  <a:lumOff val="50000"/>
                </a:schemeClr>
              </a:buClr>
              <a:defRPr/>
            </a:pPr>
            <a:endParaRPr lang="it-IT" b="1" dirty="0" smtClean="0">
              <a:solidFill>
                <a:schemeClr val="tx1">
                  <a:lumMod val="85000"/>
                </a:schemeClr>
              </a:solidFill>
            </a:endParaRPr>
          </a:p>
          <a:p>
            <a:pPr marL="182880" indent="-182880" fontAlgn="auto">
              <a:spcAft>
                <a:spcPts val="0"/>
              </a:spcAft>
              <a:buClr>
                <a:schemeClr val="tx1">
                  <a:lumMod val="50000"/>
                  <a:lumOff val="50000"/>
                </a:schemeClr>
              </a:buClr>
              <a:defRPr/>
            </a:pPr>
            <a:r>
              <a:rPr lang="it-IT" b="1" dirty="0" smtClean="0">
                <a:solidFill>
                  <a:schemeClr val="tx1">
                    <a:lumMod val="85000"/>
                  </a:schemeClr>
                </a:solidFill>
              </a:rPr>
              <a:t>Occorre una ufficializzazione della pagina </a:t>
            </a:r>
            <a:r>
              <a:rPr lang="it-IT" b="1" i="1" dirty="0" smtClean="0">
                <a:solidFill>
                  <a:schemeClr val="tx1">
                    <a:lumMod val="85000"/>
                  </a:schemeClr>
                </a:solidFill>
              </a:rPr>
              <a:t>web corporate</a:t>
            </a:r>
            <a:r>
              <a:rPr lang="it-IT" b="1" dirty="0" smtClean="0">
                <a:solidFill>
                  <a:schemeClr val="tx1">
                    <a:lumMod val="85000"/>
                  </a:schemeClr>
                </a:solidFill>
              </a:rPr>
              <a:t> in cui pubblicare il testo del progetto di fusione (ed alla quale rinviare il socio che chieda copie degli atti relativi al procedimento, in alternativa al deposito presso al sede sociale).</a:t>
            </a:r>
          </a:p>
          <a:p>
            <a:pPr marL="182880" indent="-182880" fontAlgn="auto">
              <a:spcAft>
                <a:spcPts val="0"/>
              </a:spcAft>
              <a:buClr>
                <a:schemeClr val="tx1">
                  <a:lumMod val="50000"/>
                  <a:lumOff val="50000"/>
                </a:schemeClr>
              </a:buClr>
              <a:buNone/>
              <a:defRPr/>
            </a:pPr>
            <a:r>
              <a:rPr lang="it-IT" b="1" dirty="0" smtClean="0">
                <a:solidFill>
                  <a:schemeClr val="tx1">
                    <a:lumMod val="85000"/>
                  </a:schemeClr>
                </a:solidFill>
              </a:rPr>
              <a:t> </a:t>
            </a:r>
          </a:p>
          <a:p>
            <a:pPr marL="182880" indent="-182880" fontAlgn="auto">
              <a:spcAft>
                <a:spcPts val="0"/>
              </a:spcAft>
              <a:buClr>
                <a:schemeClr val="tx1">
                  <a:lumMod val="50000"/>
                  <a:lumOff val="50000"/>
                </a:schemeClr>
              </a:buClr>
              <a:defRPr/>
            </a:pPr>
            <a:r>
              <a:rPr lang="it-IT" b="1" dirty="0" smtClean="0">
                <a:solidFill>
                  <a:schemeClr val="tx1">
                    <a:lumMod val="85000"/>
                  </a:schemeClr>
                </a:solidFill>
              </a:rPr>
              <a:t>Come soluzione tecnica, il sito internet </a:t>
            </a:r>
            <a:r>
              <a:rPr lang="it-IT" b="1" u="sng" dirty="0" smtClean="0">
                <a:solidFill>
                  <a:schemeClr val="tx1">
                    <a:lumMod val="85000"/>
                  </a:schemeClr>
                </a:solidFill>
              </a:rPr>
              <a:t>viene menzionato nel Registro delle Imprese e reso accessibile per il tramite di un </a:t>
            </a:r>
            <a:r>
              <a:rPr lang="it-IT" b="1" i="1" u="sng" dirty="0" smtClean="0">
                <a:solidFill>
                  <a:schemeClr val="tx1">
                    <a:lumMod val="85000"/>
                  </a:schemeClr>
                </a:solidFill>
              </a:rPr>
              <a:t>link </a:t>
            </a:r>
            <a:r>
              <a:rPr lang="it-IT" b="1" u="sng" dirty="0" smtClean="0">
                <a:solidFill>
                  <a:schemeClr val="tx1">
                    <a:lumMod val="85000"/>
                  </a:schemeClr>
                </a:solidFill>
              </a:rPr>
              <a:t>diretto alla pagina </a:t>
            </a:r>
            <a:r>
              <a:rPr lang="it-IT" b="1" i="1" u="sng" dirty="0" smtClean="0">
                <a:solidFill>
                  <a:schemeClr val="tx1">
                    <a:lumMod val="85000"/>
                  </a:schemeClr>
                </a:solidFill>
              </a:rPr>
              <a:t>corporate</a:t>
            </a:r>
            <a:r>
              <a:rPr lang="it-IT" b="1" u="sng" dirty="0" smtClean="0">
                <a:solidFill>
                  <a:schemeClr val="tx1">
                    <a:lumMod val="85000"/>
                  </a:schemeClr>
                </a:solidFill>
              </a:rPr>
              <a:t>.</a:t>
            </a:r>
          </a:p>
          <a:p>
            <a:pPr marL="182880" indent="-182880" fontAlgn="auto">
              <a:spcAft>
                <a:spcPts val="0"/>
              </a:spcAft>
              <a:buClr>
                <a:schemeClr val="tx1">
                  <a:lumMod val="50000"/>
                  <a:lumOff val="50000"/>
                </a:schemeClr>
              </a:buClr>
              <a:defRPr/>
            </a:pPr>
            <a:endParaRPr lang="it-IT" b="1" u="sng" dirty="0" smtClean="0">
              <a:solidFill>
                <a:schemeClr val="tx1">
                  <a:lumMod val="85000"/>
                </a:schemeClr>
              </a:solidFill>
            </a:endParaRPr>
          </a:p>
          <a:p>
            <a:pPr marL="182880" indent="-182880" fontAlgn="auto">
              <a:spcAft>
                <a:spcPts val="0"/>
              </a:spcAft>
              <a:buClr>
                <a:schemeClr val="tx1">
                  <a:lumMod val="50000"/>
                  <a:lumOff val="50000"/>
                </a:schemeClr>
              </a:buClr>
              <a:buFontTx/>
              <a:buChar char="-"/>
              <a:defRPr/>
            </a:pPr>
            <a:r>
              <a:rPr lang="it-IT" sz="1500" dirty="0" smtClean="0">
                <a:solidFill>
                  <a:schemeClr val="tx1">
                    <a:lumMod val="85000"/>
                  </a:schemeClr>
                </a:solidFill>
              </a:rPr>
              <a:t>Nel modello di iscrizione dell’atto costitutivo (S1) e di modifica dello stesso (S2), nel riquadro “Indirizzo della sede legale” va indicato l’eventuale sito internet dell’impresa (Circ. MISE 3649/C-2012)</a:t>
            </a:r>
          </a:p>
          <a:p>
            <a:pPr marL="182880" indent="-182880" fontAlgn="auto">
              <a:spcAft>
                <a:spcPts val="0"/>
              </a:spcAft>
              <a:buClr>
                <a:schemeClr val="tx1">
                  <a:lumMod val="50000"/>
                  <a:lumOff val="50000"/>
                </a:schemeClr>
              </a:buClr>
              <a:defRPr/>
            </a:pPr>
            <a:endParaRPr lang="it-IT" b="1" dirty="0" smtClean="0">
              <a:solidFill>
                <a:schemeClr val="tx1">
                  <a:lumMod val="85000"/>
                </a:schemeClr>
              </a:solidFill>
            </a:endParaRPr>
          </a:p>
          <a:p>
            <a:pPr marL="182880" indent="-182880" fontAlgn="auto">
              <a:spcAft>
                <a:spcPts val="0"/>
              </a:spcAft>
              <a:buClr>
                <a:schemeClr val="tx1">
                  <a:lumMod val="50000"/>
                  <a:lumOff val="50000"/>
                </a:schemeClr>
              </a:buClr>
              <a:defRPr/>
            </a:pPr>
            <a:r>
              <a:rPr lang="it-IT" b="1" dirty="0" smtClean="0">
                <a:solidFill>
                  <a:schemeClr val="tx1">
                    <a:lumMod val="85000"/>
                  </a:schemeClr>
                </a:solidFill>
              </a:rPr>
              <a:t>Resta problematico il profilo della determinazione della DATA CERTA di pubblicazione nel sito internet del progetto di fusione, in particolare per </a:t>
            </a:r>
            <a:r>
              <a:rPr lang="it-IT" b="1" dirty="0" err="1" smtClean="0">
                <a:solidFill>
                  <a:schemeClr val="tx1">
                    <a:lumMod val="85000"/>
                  </a:schemeClr>
                </a:solidFill>
              </a:rPr>
              <a:t>pre-individuare</a:t>
            </a:r>
            <a:r>
              <a:rPr lang="it-IT" b="1" dirty="0" smtClean="0">
                <a:solidFill>
                  <a:schemeClr val="tx1">
                    <a:lumMod val="85000"/>
                  </a:schemeClr>
                </a:solidFill>
              </a:rPr>
              <a:t> la cerchia dei creditori sociali legittimati all’opposizione ex art. 2503 c.c.</a:t>
            </a:r>
          </a:p>
        </p:txBody>
      </p:sp>
      <p:sp>
        <p:nvSpPr>
          <p:cNvPr id="3" name="Titolo 2"/>
          <p:cNvSpPr>
            <a:spLocks noGrp="1"/>
          </p:cNvSpPr>
          <p:nvPr>
            <p:ph type="title"/>
          </p:nvPr>
        </p:nvSpPr>
        <p:spPr>
          <a:xfrm>
            <a:off x="4860032" y="457200"/>
            <a:ext cx="2819400" cy="5715000"/>
          </a:xfrm>
        </p:spPr>
        <p:txBody>
          <a:bodyPr/>
          <a:lstStyle/>
          <a:p>
            <a:pPr fontAlgn="auto">
              <a:spcAft>
                <a:spcPts val="0"/>
              </a:spcAft>
              <a:defRPr/>
            </a:pPr>
            <a:r>
              <a:rPr lang="it-IT" sz="2400" dirty="0" smtClean="0">
                <a:solidFill>
                  <a:srgbClr val="FF0000"/>
                </a:solidFill>
              </a:rPr>
              <a:t>Il progetto di fusione ex art. 2501-ter c.c. ed il sito Internet</a:t>
            </a:r>
            <a:endParaRPr lang="it-IT" sz="2600" i="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8"/>
          <p:cNvSpPr>
            <a:spLocks noGrp="1"/>
          </p:cNvSpPr>
          <p:nvPr>
            <p:ph type="dt" sz="half" idx="11"/>
          </p:nvPr>
        </p:nvSpPr>
        <p:spPr/>
        <p:txBody>
          <a:bodyPr/>
          <a:lstStyle/>
          <a:p>
            <a:pPr>
              <a:defRPr/>
            </a:pPr>
            <a:fld id="{2488A4C6-3F40-455C-8466-D8C7953D4B7E}" type="datetime2">
              <a:rPr lang="it-IT"/>
              <a:pPr>
                <a:defRPr/>
              </a:pPr>
              <a:t>lunedì 7 agosto 2017</a:t>
            </a:fld>
            <a:endParaRPr lang="it-IT"/>
          </a:p>
        </p:txBody>
      </p:sp>
      <p:sp>
        <p:nvSpPr>
          <p:cNvPr id="5" name="Footer Placeholder 9"/>
          <p:cNvSpPr>
            <a:spLocks noGrp="1"/>
          </p:cNvSpPr>
          <p:nvPr>
            <p:ph type="ftr" sz="quarter" idx="12"/>
          </p:nvPr>
        </p:nvSpPr>
        <p:spPr/>
        <p:txBody>
          <a:bodyPr/>
          <a:lstStyle/>
          <a:p>
            <a:r>
              <a:rPr lang="it-IT"/>
              <a:t>Paolo Divizia</a:t>
            </a:r>
          </a:p>
        </p:txBody>
      </p:sp>
      <p:sp>
        <p:nvSpPr>
          <p:cNvPr id="2" name="Segnaposto contenuto 1"/>
          <p:cNvSpPr>
            <a:spLocks noGrp="1"/>
          </p:cNvSpPr>
          <p:nvPr>
            <p:ph idx="1"/>
          </p:nvPr>
        </p:nvSpPr>
        <p:spPr>
          <a:xfrm>
            <a:off x="539750" y="620713"/>
            <a:ext cx="4248150" cy="5903912"/>
          </a:xfrm>
        </p:spPr>
        <p:txBody>
          <a:bodyPr rtlCol="0">
            <a:normAutofit fontScale="77500" lnSpcReduction="20000"/>
          </a:bodyPr>
          <a:lstStyle/>
          <a:p>
            <a:pPr marL="182880" indent="-182880" fontAlgn="auto">
              <a:spcAft>
                <a:spcPts val="0"/>
              </a:spcAft>
              <a:buClr>
                <a:schemeClr val="tx1">
                  <a:lumMod val="50000"/>
                  <a:lumOff val="50000"/>
                </a:schemeClr>
              </a:buClr>
              <a:defRPr/>
            </a:pPr>
            <a:r>
              <a:rPr lang="it-IT" b="1" dirty="0" smtClean="0">
                <a:solidFill>
                  <a:schemeClr val="tx1">
                    <a:lumMod val="85000"/>
                  </a:schemeClr>
                </a:solidFill>
              </a:rPr>
              <a:t>SOLUZIONE “GIURIDICA”: </a:t>
            </a:r>
          </a:p>
          <a:p>
            <a:pPr marL="182880" indent="-182880" fontAlgn="auto">
              <a:spcAft>
                <a:spcPts val="0"/>
              </a:spcAft>
              <a:buClr>
                <a:schemeClr val="tx1">
                  <a:lumMod val="50000"/>
                  <a:lumOff val="50000"/>
                </a:schemeClr>
              </a:buClr>
              <a:buNone/>
              <a:defRPr/>
            </a:pPr>
            <a:r>
              <a:rPr lang="it-IT" dirty="0" smtClean="0">
                <a:solidFill>
                  <a:schemeClr val="tx1">
                    <a:lumMod val="85000"/>
                  </a:schemeClr>
                </a:solidFill>
              </a:rPr>
              <a:t>	1) il Notaio viene incaricato di effettuare una certificazione notarile, consistente nel creare una copia conforme di pagina web tale da garantire data e prova del contenuto;</a:t>
            </a:r>
          </a:p>
          <a:p>
            <a:pPr marL="182880" indent="-182880" fontAlgn="auto">
              <a:spcAft>
                <a:spcPts val="0"/>
              </a:spcAft>
              <a:buClr>
                <a:schemeClr val="tx1">
                  <a:lumMod val="50000"/>
                  <a:lumOff val="50000"/>
                </a:schemeClr>
              </a:buClr>
              <a:buNone/>
              <a:defRPr/>
            </a:pPr>
            <a:r>
              <a:rPr lang="it-IT" b="1" i="1" dirty="0" smtClean="0">
                <a:solidFill>
                  <a:schemeClr val="tx1">
                    <a:lumMod val="85000"/>
                  </a:schemeClr>
                </a:solidFill>
              </a:rPr>
              <a:t>	</a:t>
            </a:r>
            <a:r>
              <a:rPr lang="it-IT" dirty="0" smtClean="0">
                <a:solidFill>
                  <a:schemeClr val="tx1">
                    <a:lumMod val="85000"/>
                  </a:schemeClr>
                </a:solidFill>
              </a:rPr>
              <a:t>2) una serie di certificazioni notarili della pagina web assicurano anche la “continuità di permanenza del progetto sul sito”;</a:t>
            </a:r>
          </a:p>
          <a:p>
            <a:pPr marL="182880" indent="-182880" fontAlgn="auto">
              <a:spcAft>
                <a:spcPts val="0"/>
              </a:spcAft>
              <a:buClr>
                <a:schemeClr val="tx1">
                  <a:lumMod val="50000"/>
                  <a:lumOff val="50000"/>
                </a:schemeClr>
              </a:buClr>
              <a:buNone/>
              <a:defRPr/>
            </a:pPr>
            <a:r>
              <a:rPr lang="it-IT" dirty="0" smtClean="0">
                <a:solidFill>
                  <a:schemeClr val="tx1">
                    <a:lumMod val="85000"/>
                  </a:schemeClr>
                </a:solidFill>
              </a:rPr>
              <a:t>	3) l’attestazione potrebbe essere effettuata anche dall’organo di controllo</a:t>
            </a:r>
          </a:p>
          <a:p>
            <a:pPr marL="182880" indent="-182880" fontAlgn="auto">
              <a:spcAft>
                <a:spcPts val="0"/>
              </a:spcAft>
              <a:buClr>
                <a:schemeClr val="tx1">
                  <a:lumMod val="50000"/>
                  <a:lumOff val="50000"/>
                </a:schemeClr>
              </a:buClr>
              <a:buNone/>
              <a:defRPr/>
            </a:pPr>
            <a:r>
              <a:rPr lang="it-IT" b="1" dirty="0" smtClean="0">
                <a:solidFill>
                  <a:schemeClr val="tx1">
                    <a:lumMod val="85000"/>
                  </a:schemeClr>
                </a:solidFill>
              </a:rPr>
              <a:t>	IN OGNI CASO, viene meno la </a:t>
            </a:r>
            <a:r>
              <a:rPr lang="it-IT" b="1" i="1" dirty="0" err="1" smtClean="0">
                <a:solidFill>
                  <a:schemeClr val="tx1">
                    <a:lumMod val="85000"/>
                  </a:schemeClr>
                </a:solidFill>
              </a:rPr>
              <a:t>ratio</a:t>
            </a:r>
            <a:r>
              <a:rPr lang="it-IT" b="1" dirty="0" smtClean="0">
                <a:solidFill>
                  <a:schemeClr val="tx1">
                    <a:lumMod val="85000"/>
                  </a:schemeClr>
                </a:solidFill>
              </a:rPr>
              <a:t> semplificatoria che stava alla base delle pubblicazioni sul sito Internet</a:t>
            </a:r>
          </a:p>
          <a:p>
            <a:pPr marL="182880" indent="-182880" fontAlgn="auto">
              <a:spcAft>
                <a:spcPts val="0"/>
              </a:spcAft>
              <a:buClr>
                <a:schemeClr val="tx1">
                  <a:lumMod val="50000"/>
                  <a:lumOff val="50000"/>
                </a:schemeClr>
              </a:buClr>
              <a:buNone/>
              <a:defRPr/>
            </a:pPr>
            <a:endParaRPr lang="it-IT" b="1" dirty="0" smtClean="0">
              <a:solidFill>
                <a:schemeClr val="tx1">
                  <a:lumMod val="85000"/>
                </a:schemeClr>
              </a:solidFill>
            </a:endParaRPr>
          </a:p>
          <a:p>
            <a:pPr marL="182880" indent="-182880" fontAlgn="auto">
              <a:spcAft>
                <a:spcPts val="0"/>
              </a:spcAft>
              <a:buClr>
                <a:schemeClr val="tx1">
                  <a:lumMod val="50000"/>
                  <a:lumOff val="50000"/>
                </a:schemeClr>
              </a:buClr>
              <a:defRPr/>
            </a:pPr>
            <a:r>
              <a:rPr lang="it-IT" b="1" dirty="0" smtClean="0">
                <a:solidFill>
                  <a:schemeClr val="tx1">
                    <a:lumMod val="85000"/>
                  </a:schemeClr>
                </a:solidFill>
              </a:rPr>
              <a:t>SOLUZIONE “PRAGMATICA”:</a:t>
            </a:r>
          </a:p>
          <a:p>
            <a:pPr marL="342900" indent="-342900" fontAlgn="auto">
              <a:spcAft>
                <a:spcPts val="0"/>
              </a:spcAft>
              <a:buClr>
                <a:schemeClr val="tx1">
                  <a:lumMod val="50000"/>
                  <a:lumOff val="50000"/>
                </a:schemeClr>
              </a:buClr>
              <a:buAutoNum type="arabicParenR"/>
              <a:defRPr/>
            </a:pPr>
            <a:r>
              <a:rPr lang="it-IT" dirty="0" smtClean="0">
                <a:solidFill>
                  <a:schemeClr val="tx1">
                    <a:lumMod val="85000"/>
                  </a:schemeClr>
                </a:solidFill>
              </a:rPr>
              <a:t>Si considerano creditori legittimati all’opposizione tutti coloro i quali dimostrino di avere un titolo formatosi </a:t>
            </a:r>
            <a:r>
              <a:rPr lang="it-IT" u="sng" dirty="0" smtClean="0">
                <a:solidFill>
                  <a:schemeClr val="tx1">
                    <a:lumMod val="85000"/>
                  </a:schemeClr>
                </a:solidFill>
              </a:rPr>
              <a:t>almeno 30 gg. prima dell’iscrizione nel Registro Imprese della delibera di approvazione </a:t>
            </a:r>
          </a:p>
          <a:p>
            <a:pPr marL="342900" indent="-342900" fontAlgn="auto">
              <a:spcAft>
                <a:spcPts val="0"/>
              </a:spcAft>
              <a:buClr>
                <a:schemeClr val="tx1">
                  <a:lumMod val="50000"/>
                  <a:lumOff val="50000"/>
                </a:schemeClr>
              </a:buClr>
              <a:buAutoNum type="arabicParenR"/>
              <a:defRPr/>
            </a:pPr>
            <a:r>
              <a:rPr lang="it-IT" dirty="0" smtClean="0">
                <a:solidFill>
                  <a:schemeClr val="tx1">
                    <a:lumMod val="85000"/>
                  </a:schemeClr>
                </a:solidFill>
              </a:rPr>
              <a:t>Dubbi operativi qualora non vi sia una delibera unanime</a:t>
            </a:r>
          </a:p>
          <a:p>
            <a:pPr marL="342900" indent="-342900" fontAlgn="auto">
              <a:spcAft>
                <a:spcPts val="0"/>
              </a:spcAft>
              <a:buClr>
                <a:schemeClr val="tx1">
                  <a:lumMod val="50000"/>
                  <a:lumOff val="50000"/>
                </a:schemeClr>
              </a:buClr>
              <a:buNone/>
              <a:defRPr/>
            </a:pPr>
            <a:endParaRPr lang="it-IT" sz="2100" u="sng" dirty="0" smtClean="0">
              <a:solidFill>
                <a:schemeClr val="tx1">
                  <a:lumMod val="85000"/>
                </a:schemeClr>
              </a:solidFill>
            </a:endParaRPr>
          </a:p>
          <a:p>
            <a:pPr marL="342900" indent="-342900" fontAlgn="auto">
              <a:spcAft>
                <a:spcPts val="0"/>
              </a:spcAft>
              <a:buClr>
                <a:schemeClr val="tx1">
                  <a:lumMod val="50000"/>
                  <a:lumOff val="50000"/>
                </a:schemeClr>
              </a:buClr>
              <a:defRPr/>
            </a:pPr>
            <a:r>
              <a:rPr lang="it-IT" sz="2100" u="sng" dirty="0" smtClean="0">
                <a:solidFill>
                  <a:schemeClr val="tx1">
                    <a:lumMod val="85000"/>
                  </a:schemeClr>
                </a:solidFill>
              </a:rPr>
              <a:t>Dal punto di vista operativo, il Presidente dell’Assemblea dichiara, su istanza del notaio verbalizzante, il rispetto dei presupposti di regolarità di pubblicazione e di sicurezza /autenticità dei documenti pubblicati.</a:t>
            </a:r>
          </a:p>
        </p:txBody>
      </p:sp>
      <p:sp>
        <p:nvSpPr>
          <p:cNvPr id="3" name="Titolo 2"/>
          <p:cNvSpPr>
            <a:spLocks noGrp="1"/>
          </p:cNvSpPr>
          <p:nvPr>
            <p:ph type="title"/>
          </p:nvPr>
        </p:nvSpPr>
        <p:spPr>
          <a:xfrm>
            <a:off x="4860032" y="457200"/>
            <a:ext cx="2819400" cy="5715000"/>
          </a:xfrm>
        </p:spPr>
        <p:txBody>
          <a:bodyPr/>
          <a:lstStyle/>
          <a:p>
            <a:pPr fontAlgn="auto">
              <a:spcAft>
                <a:spcPts val="0"/>
              </a:spcAft>
              <a:defRPr/>
            </a:pPr>
            <a:r>
              <a:rPr lang="it-IT" sz="2400" dirty="0" smtClean="0">
                <a:solidFill>
                  <a:srgbClr val="FF0000"/>
                </a:solidFill>
              </a:rPr>
              <a:t>Il progetto di fusione ex art. 2501-ter c.c. ed il sito Internet</a:t>
            </a:r>
            <a:endParaRPr lang="it-IT" sz="2600" i="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8"/>
          <p:cNvSpPr>
            <a:spLocks noGrp="1"/>
          </p:cNvSpPr>
          <p:nvPr>
            <p:ph type="dt" sz="half" idx="11"/>
          </p:nvPr>
        </p:nvSpPr>
        <p:spPr/>
        <p:txBody>
          <a:bodyPr/>
          <a:lstStyle/>
          <a:p>
            <a:pPr>
              <a:defRPr/>
            </a:pPr>
            <a:fld id="{2488A4C6-3F40-455C-8466-D8C7953D4B7E}" type="datetime2">
              <a:rPr lang="it-IT"/>
              <a:pPr>
                <a:defRPr/>
              </a:pPr>
              <a:t>lunedì 7 agosto 2017</a:t>
            </a:fld>
            <a:endParaRPr lang="it-IT"/>
          </a:p>
        </p:txBody>
      </p:sp>
      <p:sp>
        <p:nvSpPr>
          <p:cNvPr id="5" name="Footer Placeholder 9"/>
          <p:cNvSpPr>
            <a:spLocks noGrp="1"/>
          </p:cNvSpPr>
          <p:nvPr>
            <p:ph type="ftr" sz="quarter" idx="12"/>
          </p:nvPr>
        </p:nvSpPr>
        <p:spPr/>
        <p:txBody>
          <a:bodyPr/>
          <a:lstStyle/>
          <a:p>
            <a:r>
              <a:rPr lang="it-IT"/>
              <a:t>Paolo Divizia</a:t>
            </a:r>
          </a:p>
        </p:txBody>
      </p:sp>
      <p:sp>
        <p:nvSpPr>
          <p:cNvPr id="2" name="Segnaposto contenuto 1"/>
          <p:cNvSpPr>
            <a:spLocks noGrp="1"/>
          </p:cNvSpPr>
          <p:nvPr>
            <p:ph idx="1"/>
          </p:nvPr>
        </p:nvSpPr>
        <p:spPr>
          <a:xfrm>
            <a:off x="539750" y="620713"/>
            <a:ext cx="4248150" cy="5903912"/>
          </a:xfrm>
        </p:spPr>
        <p:txBody>
          <a:bodyPr rtlCol="0">
            <a:normAutofit fontScale="92500" lnSpcReduction="10000"/>
          </a:bodyPr>
          <a:lstStyle/>
          <a:p>
            <a:pPr marL="182880" indent="-182880" fontAlgn="auto">
              <a:spcAft>
                <a:spcPts val="0"/>
              </a:spcAft>
              <a:buClr>
                <a:schemeClr val="tx1">
                  <a:lumMod val="50000"/>
                  <a:lumOff val="50000"/>
                </a:schemeClr>
              </a:buClr>
              <a:defRPr/>
            </a:pPr>
            <a:r>
              <a:rPr lang="it-IT" b="1" dirty="0" smtClean="0">
                <a:solidFill>
                  <a:schemeClr val="tx1">
                    <a:lumMod val="85000"/>
                  </a:schemeClr>
                </a:solidFill>
              </a:rPr>
              <a:t>LA SITUAZIONE PATRIMONIALE ex art. 2501-quater c.c.</a:t>
            </a:r>
            <a:r>
              <a:rPr lang="it-IT" b="1" i="1" dirty="0" smtClean="0">
                <a:solidFill>
                  <a:schemeClr val="tx1">
                    <a:lumMod val="85000"/>
                  </a:schemeClr>
                </a:solidFill>
              </a:rPr>
              <a:t> </a:t>
            </a:r>
          </a:p>
          <a:p>
            <a:pPr marL="182880" indent="-182880" fontAlgn="auto">
              <a:spcAft>
                <a:spcPts val="0"/>
              </a:spcAft>
              <a:buClr>
                <a:schemeClr val="tx1">
                  <a:lumMod val="50000"/>
                  <a:lumOff val="50000"/>
                </a:schemeClr>
              </a:buClr>
              <a:buNone/>
              <a:defRPr/>
            </a:pPr>
            <a:r>
              <a:rPr lang="it-IT" b="1" i="1" dirty="0" smtClean="0">
                <a:solidFill>
                  <a:schemeClr val="tx1">
                    <a:lumMod val="85000"/>
                  </a:schemeClr>
                </a:solidFill>
              </a:rPr>
              <a:t>	L’organo amministrativo delle società partecipanti alla fusione deve redigere la situazione patrimoniale</a:t>
            </a:r>
            <a:r>
              <a:rPr lang="it-IT" b="1" i="1" u="sng" dirty="0" smtClean="0">
                <a:solidFill>
                  <a:schemeClr val="tx1">
                    <a:lumMod val="85000"/>
                  </a:schemeClr>
                </a:solidFill>
              </a:rPr>
              <a:t> delle società stesse:</a:t>
            </a:r>
          </a:p>
          <a:p>
            <a:pPr marL="342900" indent="-342900" fontAlgn="auto">
              <a:spcAft>
                <a:spcPts val="0"/>
              </a:spcAft>
              <a:buClr>
                <a:schemeClr val="tx1">
                  <a:lumMod val="50000"/>
                  <a:lumOff val="50000"/>
                </a:schemeClr>
              </a:buClr>
              <a:buFont typeface="+mj-lt"/>
              <a:buAutoNum type="alphaLcParenR"/>
              <a:defRPr/>
            </a:pPr>
            <a:r>
              <a:rPr lang="it-IT" b="1" i="1" u="sng" dirty="0" smtClean="0">
                <a:solidFill>
                  <a:schemeClr val="tx1">
                    <a:lumMod val="85000"/>
                  </a:schemeClr>
                </a:solidFill>
              </a:rPr>
              <a:t>con l’osservanza delle norme sul bilancio di esercizio;</a:t>
            </a:r>
          </a:p>
          <a:p>
            <a:pPr marL="342900" indent="-342900" fontAlgn="auto">
              <a:spcAft>
                <a:spcPts val="0"/>
              </a:spcAft>
              <a:buClr>
                <a:schemeClr val="tx1">
                  <a:lumMod val="50000"/>
                  <a:lumOff val="50000"/>
                </a:schemeClr>
              </a:buClr>
              <a:buFont typeface="+mj-lt"/>
              <a:buAutoNum type="alphaLcParenR"/>
              <a:defRPr/>
            </a:pPr>
            <a:r>
              <a:rPr lang="it-IT" b="1" i="1" u="sng" dirty="0" smtClean="0">
                <a:solidFill>
                  <a:schemeClr val="tx1">
                    <a:lumMod val="85000"/>
                  </a:schemeClr>
                </a:solidFill>
              </a:rPr>
              <a:t>con un aggiornamento non anteriore a 120 gg. rispetto alla data di deposito del progetto nella SEDE DELLE SOCIETA’ ovvero di pubblicazione sul sito internet</a:t>
            </a:r>
          </a:p>
          <a:p>
            <a:pPr marL="342900" indent="-342900" fontAlgn="auto">
              <a:spcAft>
                <a:spcPts val="0"/>
              </a:spcAft>
              <a:buClr>
                <a:schemeClr val="tx1">
                  <a:lumMod val="50000"/>
                  <a:lumOff val="50000"/>
                </a:schemeClr>
              </a:buClr>
              <a:buFont typeface="+mj-lt"/>
              <a:buAutoNum type="alphaLcParenR"/>
              <a:defRPr/>
            </a:pPr>
            <a:endParaRPr lang="it-IT" b="1" u="sng" dirty="0" smtClean="0">
              <a:solidFill>
                <a:schemeClr val="tx1">
                  <a:lumMod val="85000"/>
                </a:schemeClr>
              </a:solidFill>
            </a:endParaRPr>
          </a:p>
          <a:p>
            <a:pPr marL="182880" indent="-182880" fontAlgn="auto">
              <a:spcAft>
                <a:spcPts val="0"/>
              </a:spcAft>
              <a:buClr>
                <a:schemeClr val="tx1">
                  <a:lumMod val="50000"/>
                  <a:lumOff val="50000"/>
                </a:schemeClr>
              </a:buClr>
              <a:defRPr/>
            </a:pPr>
            <a:r>
              <a:rPr lang="it-IT" b="1" dirty="0" smtClean="0">
                <a:solidFill>
                  <a:schemeClr val="tx1">
                    <a:lumMod val="85000"/>
                  </a:schemeClr>
                </a:solidFill>
              </a:rPr>
              <a:t>A COSA SERVE: </a:t>
            </a:r>
            <a:r>
              <a:rPr lang="it-IT" dirty="0" smtClean="0">
                <a:solidFill>
                  <a:schemeClr val="tx1">
                    <a:lumMod val="85000"/>
                  </a:schemeClr>
                </a:solidFill>
              </a:rPr>
              <a:t>la funzione del documento contabile in esame è quella di fornire ai soci ed ai terzi (secondo parte degli interpreti) informazioni aggiornate sullo stato patrimoniale ed economico delle società coinvolte, al fine di valutare le iniziative volta per volta ritenute opportune per tutelare i propri interessi (voto contrario, recesso, opposizione ex art. 2503 c.c.). </a:t>
            </a:r>
            <a:endParaRPr lang="it-IT" b="1" dirty="0" smtClean="0">
              <a:solidFill>
                <a:schemeClr val="tx1">
                  <a:lumMod val="85000"/>
                </a:schemeClr>
              </a:solidFill>
            </a:endParaRPr>
          </a:p>
          <a:p>
            <a:pPr marL="0" indent="0" fontAlgn="auto">
              <a:spcAft>
                <a:spcPts val="0"/>
              </a:spcAft>
              <a:buClr>
                <a:schemeClr val="tx1">
                  <a:lumMod val="50000"/>
                  <a:lumOff val="50000"/>
                </a:schemeClr>
              </a:buClr>
              <a:buFont typeface="Wingdings" pitchFamily="2" charset="2"/>
              <a:buNone/>
              <a:defRPr/>
            </a:pPr>
            <a:endParaRPr lang="it-IT" b="1" dirty="0" smtClean="0">
              <a:solidFill>
                <a:schemeClr val="tx1">
                  <a:lumMod val="85000"/>
                </a:schemeClr>
              </a:solidFill>
            </a:endParaRPr>
          </a:p>
        </p:txBody>
      </p:sp>
      <p:sp>
        <p:nvSpPr>
          <p:cNvPr id="3" name="Titolo 2"/>
          <p:cNvSpPr>
            <a:spLocks noGrp="1"/>
          </p:cNvSpPr>
          <p:nvPr>
            <p:ph type="title"/>
          </p:nvPr>
        </p:nvSpPr>
        <p:spPr>
          <a:xfrm>
            <a:off x="4860032" y="457200"/>
            <a:ext cx="2819400" cy="5715000"/>
          </a:xfrm>
        </p:spPr>
        <p:txBody>
          <a:bodyPr/>
          <a:lstStyle/>
          <a:p>
            <a:pPr fontAlgn="auto">
              <a:spcAft>
                <a:spcPts val="0"/>
              </a:spcAft>
              <a:defRPr/>
            </a:pPr>
            <a:r>
              <a:rPr lang="it-IT" sz="2600" dirty="0" smtClean="0">
                <a:solidFill>
                  <a:srgbClr val="FF0000"/>
                </a:solidFill>
              </a:rPr>
              <a:t>La situazione patrimoniale di fusione. Analisi dell’art. 2501-quater c.c.</a:t>
            </a:r>
            <a:endParaRPr lang="it-IT" sz="2600" i="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8"/>
          <p:cNvSpPr>
            <a:spLocks noGrp="1"/>
          </p:cNvSpPr>
          <p:nvPr>
            <p:ph type="dt" sz="half" idx="11"/>
          </p:nvPr>
        </p:nvSpPr>
        <p:spPr/>
        <p:txBody>
          <a:bodyPr/>
          <a:lstStyle/>
          <a:p>
            <a:pPr>
              <a:defRPr/>
            </a:pPr>
            <a:fld id="{2488A4C6-3F40-455C-8466-D8C7953D4B7E}" type="datetime2">
              <a:rPr lang="it-IT"/>
              <a:pPr>
                <a:defRPr/>
              </a:pPr>
              <a:t>lunedì 7 agosto 2017</a:t>
            </a:fld>
            <a:endParaRPr lang="it-IT"/>
          </a:p>
        </p:txBody>
      </p:sp>
      <p:sp>
        <p:nvSpPr>
          <p:cNvPr id="5" name="Footer Placeholder 9"/>
          <p:cNvSpPr>
            <a:spLocks noGrp="1"/>
          </p:cNvSpPr>
          <p:nvPr>
            <p:ph type="ftr" sz="quarter" idx="12"/>
          </p:nvPr>
        </p:nvSpPr>
        <p:spPr/>
        <p:txBody>
          <a:bodyPr/>
          <a:lstStyle/>
          <a:p>
            <a:r>
              <a:rPr lang="it-IT"/>
              <a:t>Paolo Divizia</a:t>
            </a:r>
          </a:p>
        </p:txBody>
      </p:sp>
      <p:sp>
        <p:nvSpPr>
          <p:cNvPr id="2" name="Segnaposto contenuto 1"/>
          <p:cNvSpPr>
            <a:spLocks noGrp="1"/>
          </p:cNvSpPr>
          <p:nvPr>
            <p:ph idx="1"/>
          </p:nvPr>
        </p:nvSpPr>
        <p:spPr>
          <a:xfrm>
            <a:off x="539750" y="620713"/>
            <a:ext cx="4248150" cy="5903912"/>
          </a:xfrm>
        </p:spPr>
        <p:txBody>
          <a:bodyPr rtlCol="0">
            <a:normAutofit fontScale="85000" lnSpcReduction="20000"/>
          </a:bodyPr>
          <a:lstStyle/>
          <a:p>
            <a:pPr marL="182880" indent="-182880" fontAlgn="auto">
              <a:spcAft>
                <a:spcPts val="0"/>
              </a:spcAft>
              <a:buClr>
                <a:schemeClr val="tx1">
                  <a:lumMod val="50000"/>
                  <a:lumOff val="50000"/>
                </a:schemeClr>
              </a:buClr>
              <a:defRPr/>
            </a:pPr>
            <a:r>
              <a:rPr lang="it-IT" b="1" dirty="0" smtClean="0">
                <a:solidFill>
                  <a:schemeClr val="tx1">
                    <a:lumMod val="85000"/>
                  </a:schemeClr>
                </a:solidFill>
              </a:rPr>
              <a:t>STRUTTURA DEL DOCUMENTO: </a:t>
            </a:r>
          </a:p>
          <a:p>
            <a:pPr marL="342900" indent="-342900" fontAlgn="auto">
              <a:spcAft>
                <a:spcPts val="0"/>
              </a:spcAft>
              <a:buClr>
                <a:schemeClr val="tx1">
                  <a:lumMod val="50000"/>
                  <a:lumOff val="50000"/>
                </a:schemeClr>
              </a:buClr>
              <a:buAutoNum type="alphaLcParenR"/>
              <a:defRPr/>
            </a:pPr>
            <a:r>
              <a:rPr lang="it-IT" b="1" dirty="0" smtClean="0">
                <a:solidFill>
                  <a:schemeClr val="tx1">
                    <a:lumMod val="85000"/>
                  </a:schemeClr>
                </a:solidFill>
              </a:rPr>
              <a:t>il documento contabile deve essere redatto con i criteri di valutazione propri del bilancio di esercizio;</a:t>
            </a:r>
          </a:p>
          <a:p>
            <a:pPr marL="342900" indent="-342900" fontAlgn="auto">
              <a:spcAft>
                <a:spcPts val="0"/>
              </a:spcAft>
              <a:buClr>
                <a:schemeClr val="tx1">
                  <a:lumMod val="50000"/>
                  <a:lumOff val="50000"/>
                </a:schemeClr>
              </a:buClr>
              <a:buAutoNum type="alphaLcParenR"/>
              <a:defRPr/>
            </a:pPr>
            <a:r>
              <a:rPr lang="it-IT" b="1" dirty="0" smtClean="0">
                <a:solidFill>
                  <a:schemeClr val="tx1">
                    <a:lumMod val="85000"/>
                  </a:schemeClr>
                </a:solidFill>
              </a:rPr>
              <a:t>deve essere composto da stato patrimoniale, conto economico e nota integrativa;</a:t>
            </a:r>
          </a:p>
          <a:p>
            <a:pPr marL="342900" indent="-342900" fontAlgn="auto">
              <a:spcAft>
                <a:spcPts val="0"/>
              </a:spcAft>
              <a:buClr>
                <a:schemeClr val="tx1">
                  <a:lumMod val="50000"/>
                  <a:lumOff val="50000"/>
                </a:schemeClr>
              </a:buClr>
              <a:buAutoNum type="alphaLcParenR"/>
              <a:defRPr/>
            </a:pPr>
            <a:r>
              <a:rPr lang="it-IT" b="1" dirty="0" smtClean="0">
                <a:solidFill>
                  <a:schemeClr val="tx1">
                    <a:lumMod val="85000"/>
                  </a:schemeClr>
                </a:solidFill>
              </a:rPr>
              <a:t>non sono invece necessarie le relazioni dell’organo amministrativo e di controllo ex artt. 2428 e 2429 </a:t>
            </a:r>
            <a:r>
              <a:rPr lang="it-IT" b="1" dirty="0" err="1" smtClean="0">
                <a:solidFill>
                  <a:schemeClr val="tx1">
                    <a:lumMod val="85000"/>
                  </a:schemeClr>
                </a:solidFill>
              </a:rPr>
              <a:t>c.c</a:t>
            </a:r>
            <a:r>
              <a:rPr lang="it-IT" b="1" dirty="0" smtClean="0">
                <a:solidFill>
                  <a:schemeClr val="tx1">
                    <a:lumMod val="85000"/>
                  </a:schemeClr>
                </a:solidFill>
              </a:rPr>
              <a:t>..;</a:t>
            </a:r>
          </a:p>
          <a:p>
            <a:pPr marL="342900" indent="-342900" fontAlgn="auto">
              <a:spcAft>
                <a:spcPts val="0"/>
              </a:spcAft>
              <a:buClr>
                <a:schemeClr val="tx1">
                  <a:lumMod val="50000"/>
                  <a:lumOff val="50000"/>
                </a:schemeClr>
              </a:buClr>
              <a:buAutoNum type="alphaLcParenR"/>
              <a:defRPr/>
            </a:pPr>
            <a:r>
              <a:rPr lang="it-IT" b="1" dirty="0" smtClean="0">
                <a:solidFill>
                  <a:schemeClr val="tx1">
                    <a:lumMod val="85000"/>
                  </a:schemeClr>
                </a:solidFill>
              </a:rPr>
              <a:t>qualora partecipino alla fusione società di persone – si veda art. 2217 c.c. e Massima n. 97 Milano</a:t>
            </a:r>
          </a:p>
          <a:p>
            <a:pPr marL="182880" indent="-182880" fontAlgn="auto">
              <a:spcAft>
                <a:spcPts val="0"/>
              </a:spcAft>
              <a:buClr>
                <a:schemeClr val="tx1">
                  <a:lumMod val="50000"/>
                  <a:lumOff val="50000"/>
                </a:schemeClr>
              </a:buClr>
              <a:buNone/>
              <a:defRPr/>
            </a:pPr>
            <a:endParaRPr lang="it-IT" b="1" dirty="0" smtClean="0">
              <a:solidFill>
                <a:schemeClr val="tx1">
                  <a:lumMod val="85000"/>
                </a:schemeClr>
              </a:solidFill>
            </a:endParaRPr>
          </a:p>
          <a:p>
            <a:pPr marL="182880" indent="-182880" fontAlgn="auto">
              <a:spcAft>
                <a:spcPts val="0"/>
              </a:spcAft>
              <a:buClr>
                <a:schemeClr val="tx1">
                  <a:lumMod val="50000"/>
                  <a:lumOff val="50000"/>
                </a:schemeClr>
              </a:buClr>
              <a:defRPr/>
            </a:pPr>
            <a:r>
              <a:rPr lang="it-IT" b="1" dirty="0" smtClean="0">
                <a:solidFill>
                  <a:schemeClr val="tx1">
                    <a:lumMod val="85000"/>
                  </a:schemeClr>
                </a:solidFill>
              </a:rPr>
              <a:t>La situazione patrimoniale può essere sostituita dal bilancio dell’ultimo esercizio, se questo è stato chiuso </a:t>
            </a:r>
            <a:r>
              <a:rPr lang="it-IT" b="1" u="sng" dirty="0" smtClean="0">
                <a:solidFill>
                  <a:schemeClr val="tx1">
                    <a:lumMod val="85000"/>
                  </a:schemeClr>
                </a:solidFill>
              </a:rPr>
              <a:t>non oltre sei mesi prima del giorno di deposito del progetto presso la sede sociale ovvero la pubblicazione sul sito Internet</a:t>
            </a:r>
          </a:p>
          <a:p>
            <a:pPr marL="182880" indent="-182880" fontAlgn="auto">
              <a:spcAft>
                <a:spcPts val="0"/>
              </a:spcAft>
              <a:buClr>
                <a:schemeClr val="tx1">
                  <a:lumMod val="50000"/>
                  <a:lumOff val="50000"/>
                </a:schemeClr>
              </a:buClr>
              <a:defRPr/>
            </a:pPr>
            <a:r>
              <a:rPr lang="it-IT" b="1" dirty="0" smtClean="0">
                <a:solidFill>
                  <a:schemeClr val="tx1">
                    <a:lumMod val="85000"/>
                  </a:schemeClr>
                </a:solidFill>
              </a:rPr>
              <a:t>A tale riguardo si osserva:</a:t>
            </a:r>
          </a:p>
          <a:p>
            <a:pPr marL="342900" indent="-342900" fontAlgn="auto">
              <a:spcAft>
                <a:spcPts val="0"/>
              </a:spcAft>
              <a:buClr>
                <a:schemeClr val="tx1">
                  <a:lumMod val="50000"/>
                  <a:lumOff val="50000"/>
                </a:schemeClr>
              </a:buClr>
              <a:buAutoNum type="alphaLcParenR"/>
              <a:defRPr/>
            </a:pPr>
            <a:r>
              <a:rPr lang="it-IT" sz="1500" dirty="0" smtClean="0">
                <a:solidFill>
                  <a:schemeClr val="tx1">
                    <a:lumMod val="85000"/>
                  </a:schemeClr>
                </a:solidFill>
              </a:rPr>
              <a:t>che il termine di maggiore durata sottende un giudizio di maggiore attendibilità;</a:t>
            </a:r>
          </a:p>
          <a:p>
            <a:pPr marL="342900" indent="-342900" fontAlgn="auto">
              <a:spcAft>
                <a:spcPts val="0"/>
              </a:spcAft>
              <a:buClr>
                <a:schemeClr val="tx1">
                  <a:lumMod val="50000"/>
                  <a:lumOff val="50000"/>
                </a:schemeClr>
              </a:buClr>
              <a:buAutoNum type="alphaLcParenR"/>
              <a:defRPr/>
            </a:pPr>
            <a:r>
              <a:rPr lang="it-IT" sz="1500" dirty="0" smtClean="0">
                <a:solidFill>
                  <a:schemeClr val="tx1">
                    <a:lumMod val="85000"/>
                  </a:schemeClr>
                </a:solidFill>
              </a:rPr>
              <a:t>Il bilancio (secondo la prevalente dottrina) </a:t>
            </a:r>
            <a:r>
              <a:rPr lang="it-IT" sz="1500" b="1" dirty="0" smtClean="0">
                <a:solidFill>
                  <a:schemeClr val="tx1">
                    <a:lumMod val="85000"/>
                  </a:schemeClr>
                </a:solidFill>
              </a:rPr>
              <a:t>non deve necessariamente </a:t>
            </a:r>
            <a:r>
              <a:rPr lang="it-IT" sz="1500" dirty="0" smtClean="0">
                <a:solidFill>
                  <a:schemeClr val="tx1">
                    <a:lumMod val="85000"/>
                  </a:schemeClr>
                </a:solidFill>
              </a:rPr>
              <a:t>essere approvato in via preventiva, dato che la legge richiede l’approvazione del solo progetto di fusione</a:t>
            </a:r>
          </a:p>
          <a:p>
            <a:pPr marL="0" indent="0" fontAlgn="auto">
              <a:spcAft>
                <a:spcPts val="0"/>
              </a:spcAft>
              <a:buClr>
                <a:schemeClr val="tx1">
                  <a:lumMod val="50000"/>
                  <a:lumOff val="50000"/>
                </a:schemeClr>
              </a:buClr>
              <a:defRPr/>
            </a:pPr>
            <a:r>
              <a:rPr lang="it-IT" b="1" dirty="0" smtClean="0">
                <a:solidFill>
                  <a:schemeClr val="tx1">
                    <a:lumMod val="85000"/>
                  </a:schemeClr>
                </a:solidFill>
              </a:rPr>
              <a:t> In generale, una eventuale violazione delle regole di stesura della situazione patrimoniale (che conduca anche alla falsità della stessa) non determina mai la nullità della delibera, ma solo l’annullabilità.</a:t>
            </a:r>
          </a:p>
        </p:txBody>
      </p:sp>
      <p:sp>
        <p:nvSpPr>
          <p:cNvPr id="3" name="Titolo 2"/>
          <p:cNvSpPr>
            <a:spLocks noGrp="1"/>
          </p:cNvSpPr>
          <p:nvPr>
            <p:ph type="title"/>
          </p:nvPr>
        </p:nvSpPr>
        <p:spPr>
          <a:xfrm>
            <a:off x="4860032" y="457200"/>
            <a:ext cx="2819400" cy="5715000"/>
          </a:xfrm>
        </p:spPr>
        <p:txBody>
          <a:bodyPr/>
          <a:lstStyle/>
          <a:p>
            <a:pPr fontAlgn="auto">
              <a:spcAft>
                <a:spcPts val="0"/>
              </a:spcAft>
              <a:defRPr/>
            </a:pPr>
            <a:r>
              <a:rPr lang="it-IT" sz="2600" dirty="0" smtClean="0">
                <a:solidFill>
                  <a:srgbClr val="FF0000"/>
                </a:solidFill>
              </a:rPr>
              <a:t>La situazione patrimoniale di fusione. Analisi dell’art. 2501-quater c.c.</a:t>
            </a:r>
            <a:endParaRPr lang="it-IT" sz="2600" i="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8"/>
          <p:cNvSpPr>
            <a:spLocks noGrp="1"/>
          </p:cNvSpPr>
          <p:nvPr>
            <p:ph type="dt" sz="half" idx="11"/>
          </p:nvPr>
        </p:nvSpPr>
        <p:spPr/>
        <p:txBody>
          <a:bodyPr/>
          <a:lstStyle/>
          <a:p>
            <a:pPr>
              <a:defRPr/>
            </a:pPr>
            <a:fld id="{2488A4C6-3F40-455C-8466-D8C7953D4B7E}" type="datetime2">
              <a:rPr lang="it-IT"/>
              <a:pPr>
                <a:defRPr/>
              </a:pPr>
              <a:t>lunedì 7 agosto 2017</a:t>
            </a:fld>
            <a:endParaRPr lang="it-IT"/>
          </a:p>
        </p:txBody>
      </p:sp>
      <p:sp>
        <p:nvSpPr>
          <p:cNvPr id="5" name="Footer Placeholder 9"/>
          <p:cNvSpPr>
            <a:spLocks noGrp="1"/>
          </p:cNvSpPr>
          <p:nvPr>
            <p:ph type="ftr" sz="quarter" idx="12"/>
          </p:nvPr>
        </p:nvSpPr>
        <p:spPr/>
        <p:txBody>
          <a:bodyPr/>
          <a:lstStyle/>
          <a:p>
            <a:r>
              <a:rPr lang="it-IT"/>
              <a:t>Paolo Divizia</a:t>
            </a:r>
          </a:p>
        </p:txBody>
      </p:sp>
      <p:sp>
        <p:nvSpPr>
          <p:cNvPr id="2" name="Segnaposto contenuto 1"/>
          <p:cNvSpPr>
            <a:spLocks noGrp="1"/>
          </p:cNvSpPr>
          <p:nvPr>
            <p:ph idx="1"/>
          </p:nvPr>
        </p:nvSpPr>
        <p:spPr>
          <a:xfrm>
            <a:off x="539750" y="620713"/>
            <a:ext cx="4248150" cy="5903912"/>
          </a:xfrm>
        </p:spPr>
        <p:txBody>
          <a:bodyPr rtlCol="0">
            <a:normAutofit fontScale="92500" lnSpcReduction="20000"/>
          </a:bodyPr>
          <a:lstStyle/>
          <a:p>
            <a:pPr marL="182880" indent="-182880" fontAlgn="auto">
              <a:spcAft>
                <a:spcPts val="0"/>
              </a:spcAft>
              <a:buClr>
                <a:schemeClr val="tx1">
                  <a:lumMod val="50000"/>
                  <a:lumOff val="50000"/>
                </a:schemeClr>
              </a:buClr>
              <a:defRPr/>
            </a:pPr>
            <a:r>
              <a:rPr lang="it-IT" b="1" dirty="0" smtClean="0">
                <a:solidFill>
                  <a:schemeClr val="tx1">
                    <a:lumMod val="85000"/>
                  </a:schemeClr>
                </a:solidFill>
              </a:rPr>
              <a:t>RINUNCIA AL DOCUMENTO: </a:t>
            </a:r>
            <a:r>
              <a:rPr lang="it-IT" dirty="0" smtClean="0">
                <a:solidFill>
                  <a:schemeClr val="tx1">
                    <a:lumMod val="85000"/>
                  </a:schemeClr>
                </a:solidFill>
              </a:rPr>
              <a:t>la dottrina tradizionale, ravvisando un interesse dei terzi nel documento contabile, ne ravvisa la </a:t>
            </a:r>
            <a:r>
              <a:rPr lang="it-IT" b="1" dirty="0" smtClean="0">
                <a:solidFill>
                  <a:schemeClr val="tx1">
                    <a:lumMod val="85000"/>
                  </a:schemeClr>
                </a:solidFill>
              </a:rPr>
              <a:t>irrinunciabilità</a:t>
            </a:r>
          </a:p>
          <a:p>
            <a:pPr marL="182880" indent="-182880" fontAlgn="auto">
              <a:spcAft>
                <a:spcPts val="0"/>
              </a:spcAft>
              <a:buClr>
                <a:schemeClr val="tx1">
                  <a:lumMod val="50000"/>
                  <a:lumOff val="50000"/>
                </a:schemeClr>
              </a:buClr>
              <a:defRPr/>
            </a:pPr>
            <a:endParaRPr lang="it-IT" dirty="0" smtClean="0">
              <a:solidFill>
                <a:schemeClr val="tx1">
                  <a:lumMod val="85000"/>
                </a:schemeClr>
              </a:solidFill>
            </a:endParaRPr>
          </a:p>
          <a:p>
            <a:pPr marL="182880" indent="-182880" fontAlgn="auto">
              <a:spcAft>
                <a:spcPts val="0"/>
              </a:spcAft>
              <a:buClr>
                <a:schemeClr val="tx1">
                  <a:lumMod val="50000"/>
                  <a:lumOff val="50000"/>
                </a:schemeClr>
              </a:buClr>
              <a:defRPr/>
            </a:pPr>
            <a:r>
              <a:rPr lang="it-IT" b="1" dirty="0" smtClean="0">
                <a:solidFill>
                  <a:schemeClr val="tx1">
                    <a:lumMod val="85000"/>
                  </a:schemeClr>
                </a:solidFill>
              </a:rPr>
              <a:t>Alcune precisazioni:</a:t>
            </a:r>
          </a:p>
          <a:p>
            <a:pPr marL="182880" indent="-182880" fontAlgn="auto">
              <a:spcAft>
                <a:spcPts val="0"/>
              </a:spcAft>
              <a:buClr>
                <a:schemeClr val="tx1">
                  <a:lumMod val="50000"/>
                  <a:lumOff val="50000"/>
                </a:schemeClr>
              </a:buClr>
              <a:buFontTx/>
              <a:buChar char="-"/>
              <a:defRPr/>
            </a:pPr>
            <a:r>
              <a:rPr lang="it-IT" dirty="0" smtClean="0">
                <a:solidFill>
                  <a:schemeClr val="tx1">
                    <a:lumMod val="85000"/>
                  </a:schemeClr>
                </a:solidFill>
              </a:rPr>
              <a:t>la prassi notarile conosce di frequente “la sostituzione” della situazione patrimoniale aggiornata con l’ultimo bilancio;</a:t>
            </a:r>
          </a:p>
          <a:p>
            <a:pPr marL="182880" indent="-182880" fontAlgn="auto">
              <a:spcAft>
                <a:spcPts val="0"/>
              </a:spcAft>
              <a:buClr>
                <a:schemeClr val="tx1">
                  <a:lumMod val="50000"/>
                  <a:lumOff val="50000"/>
                </a:schemeClr>
              </a:buClr>
              <a:buFontTx/>
              <a:buChar char="-"/>
              <a:defRPr/>
            </a:pPr>
            <a:r>
              <a:rPr lang="it-IT" dirty="0" smtClean="0">
                <a:solidFill>
                  <a:schemeClr val="tx1">
                    <a:lumMod val="85000"/>
                  </a:schemeClr>
                </a:solidFill>
              </a:rPr>
              <a:t>assai rara è la richiesta di rinuncia </a:t>
            </a:r>
            <a:r>
              <a:rPr lang="it-IT" i="1" dirty="0" smtClean="0">
                <a:solidFill>
                  <a:schemeClr val="tx1">
                    <a:lumMod val="85000"/>
                  </a:schemeClr>
                </a:solidFill>
              </a:rPr>
              <a:t>tout court</a:t>
            </a:r>
            <a:r>
              <a:rPr lang="it-IT" dirty="0" smtClean="0">
                <a:solidFill>
                  <a:schemeClr val="tx1">
                    <a:lumMod val="85000"/>
                  </a:schemeClr>
                </a:solidFill>
              </a:rPr>
              <a:t>, poiché in assenza del documento contabile è complesso anche valutare il rapporto di cambio; </a:t>
            </a:r>
          </a:p>
          <a:p>
            <a:pPr marL="182880" indent="-182880" fontAlgn="auto">
              <a:spcAft>
                <a:spcPts val="0"/>
              </a:spcAft>
              <a:buClr>
                <a:schemeClr val="tx1">
                  <a:lumMod val="50000"/>
                  <a:lumOff val="50000"/>
                </a:schemeClr>
              </a:buClr>
              <a:buFontTx/>
              <a:buChar char="-"/>
              <a:defRPr/>
            </a:pPr>
            <a:r>
              <a:rPr lang="it-IT" dirty="0" smtClean="0">
                <a:solidFill>
                  <a:schemeClr val="tx1">
                    <a:lumMod val="85000"/>
                  </a:schemeClr>
                </a:solidFill>
              </a:rPr>
              <a:t>detta situazione patrimoniale era ritenuta rinunciabile alla luce della formulazione dell’art. 2506-ter quarto comma c.c. in tema di scissione;</a:t>
            </a:r>
          </a:p>
          <a:p>
            <a:pPr marL="182880" indent="-182880" fontAlgn="auto">
              <a:spcAft>
                <a:spcPts val="0"/>
              </a:spcAft>
              <a:buClr>
                <a:schemeClr val="tx1">
                  <a:lumMod val="50000"/>
                  <a:lumOff val="50000"/>
                </a:schemeClr>
              </a:buClr>
              <a:buFontTx/>
              <a:buChar char="-"/>
              <a:defRPr/>
            </a:pPr>
            <a:endParaRPr lang="it-IT" b="1" dirty="0" smtClean="0">
              <a:solidFill>
                <a:schemeClr val="tx1">
                  <a:lumMod val="85000"/>
                </a:schemeClr>
              </a:solidFill>
            </a:endParaRPr>
          </a:p>
          <a:p>
            <a:pPr marL="182880" indent="-182880" fontAlgn="auto">
              <a:spcAft>
                <a:spcPts val="0"/>
              </a:spcAft>
              <a:buClr>
                <a:schemeClr val="tx1">
                  <a:lumMod val="50000"/>
                  <a:lumOff val="50000"/>
                </a:schemeClr>
              </a:buClr>
              <a:defRPr/>
            </a:pPr>
            <a:r>
              <a:rPr lang="it-IT" b="1" dirty="0" smtClean="0">
                <a:solidFill>
                  <a:schemeClr val="tx1">
                    <a:lumMod val="85000"/>
                  </a:schemeClr>
                </a:solidFill>
              </a:rPr>
              <a:t>A far data dal 18 agosto 2012, con la modifica introdotta dall’art. 1 c.2 del d.lgs. 123/2012, la situazione patrimoniale ex art. 2501-quater c.c. E’ RINUNCIABILE con il consenso UNANIME dei soci e dei titolari di s.f. che attribuiscono diritto di voto (ma solo se fra gli argomenti su cui esercitano il voto vi sia la decisione di fusione)</a:t>
            </a:r>
          </a:p>
        </p:txBody>
      </p:sp>
      <p:sp>
        <p:nvSpPr>
          <p:cNvPr id="3" name="Titolo 2"/>
          <p:cNvSpPr>
            <a:spLocks noGrp="1"/>
          </p:cNvSpPr>
          <p:nvPr>
            <p:ph type="title"/>
          </p:nvPr>
        </p:nvSpPr>
        <p:spPr>
          <a:xfrm>
            <a:off x="4860032" y="457200"/>
            <a:ext cx="2819400" cy="5715000"/>
          </a:xfrm>
        </p:spPr>
        <p:txBody>
          <a:bodyPr/>
          <a:lstStyle/>
          <a:p>
            <a:pPr fontAlgn="auto">
              <a:spcAft>
                <a:spcPts val="0"/>
              </a:spcAft>
              <a:defRPr/>
            </a:pPr>
            <a:r>
              <a:rPr lang="it-IT" sz="2600" dirty="0" smtClean="0">
                <a:solidFill>
                  <a:srgbClr val="FF0000"/>
                </a:solidFill>
              </a:rPr>
              <a:t>La situazione patrimoniale di fusione. Analisi dell’art. 2501-quater c.c.</a:t>
            </a:r>
            <a:endParaRPr lang="it-IT" sz="2600" i="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8"/>
          <p:cNvSpPr>
            <a:spLocks noGrp="1"/>
          </p:cNvSpPr>
          <p:nvPr>
            <p:ph type="dt" sz="half" idx="11"/>
          </p:nvPr>
        </p:nvSpPr>
        <p:spPr/>
        <p:txBody>
          <a:bodyPr/>
          <a:lstStyle/>
          <a:p>
            <a:pPr>
              <a:defRPr/>
            </a:pPr>
            <a:fld id="{D8DC0DB0-75D1-4474-A03D-E76D14FCC4F4}" type="datetime2">
              <a:rPr lang="it-IT"/>
              <a:pPr>
                <a:defRPr/>
              </a:pPr>
              <a:t>lunedì 7 agosto 2017</a:t>
            </a:fld>
            <a:endParaRPr lang="it-IT"/>
          </a:p>
        </p:txBody>
      </p:sp>
      <p:sp>
        <p:nvSpPr>
          <p:cNvPr id="5" name="Footer Placeholder 9"/>
          <p:cNvSpPr>
            <a:spLocks noGrp="1"/>
          </p:cNvSpPr>
          <p:nvPr>
            <p:ph type="ftr" sz="quarter" idx="12"/>
          </p:nvPr>
        </p:nvSpPr>
        <p:spPr/>
        <p:txBody>
          <a:bodyPr/>
          <a:lstStyle/>
          <a:p>
            <a:r>
              <a:rPr lang="it-IT"/>
              <a:t>Paolo Divizia</a:t>
            </a:r>
          </a:p>
        </p:txBody>
      </p:sp>
      <p:sp>
        <p:nvSpPr>
          <p:cNvPr id="2" name="Segnaposto contenuto 1"/>
          <p:cNvSpPr>
            <a:spLocks noGrp="1"/>
          </p:cNvSpPr>
          <p:nvPr>
            <p:ph idx="1"/>
          </p:nvPr>
        </p:nvSpPr>
        <p:spPr>
          <a:xfrm>
            <a:off x="539750" y="620713"/>
            <a:ext cx="4248150" cy="5903912"/>
          </a:xfrm>
        </p:spPr>
        <p:txBody>
          <a:bodyPr rtlCol="0">
            <a:normAutofit fontScale="70000" lnSpcReduction="20000"/>
          </a:bodyPr>
          <a:lstStyle/>
          <a:p>
            <a:pPr marL="182880" indent="-182880" fontAlgn="auto">
              <a:spcAft>
                <a:spcPts val="0"/>
              </a:spcAft>
              <a:buClr>
                <a:schemeClr val="tx1">
                  <a:lumMod val="50000"/>
                  <a:lumOff val="50000"/>
                </a:schemeClr>
              </a:buClr>
              <a:buFont typeface="Arial" pitchFamily="34" charset="0"/>
              <a:buChar char="•"/>
              <a:defRPr/>
            </a:pPr>
            <a:r>
              <a:rPr lang="it-IT" sz="2600" b="1" dirty="0" smtClean="0">
                <a:solidFill>
                  <a:schemeClr val="tx1">
                    <a:lumMod val="85000"/>
                  </a:schemeClr>
                </a:solidFill>
              </a:rPr>
              <a:t>Esaurita la fase di predisposizione del progetto, occorre dare allo stesso adeguata pubblicità</a:t>
            </a:r>
          </a:p>
          <a:p>
            <a:pPr marL="182880" indent="-182880" fontAlgn="auto">
              <a:spcAft>
                <a:spcPts val="0"/>
              </a:spcAft>
              <a:buClr>
                <a:schemeClr val="tx1">
                  <a:lumMod val="50000"/>
                  <a:lumOff val="50000"/>
                </a:schemeClr>
              </a:buClr>
              <a:defRPr/>
            </a:pPr>
            <a:endParaRPr lang="it-IT" sz="2400" b="1" u="sng" dirty="0" smtClean="0">
              <a:solidFill>
                <a:schemeClr val="tx1">
                  <a:lumMod val="85000"/>
                </a:schemeClr>
              </a:solidFill>
            </a:endParaRPr>
          </a:p>
          <a:p>
            <a:pPr marL="182880" indent="-182880" fontAlgn="auto">
              <a:spcAft>
                <a:spcPts val="0"/>
              </a:spcAft>
              <a:buClr>
                <a:schemeClr val="tx1">
                  <a:lumMod val="50000"/>
                  <a:lumOff val="50000"/>
                </a:schemeClr>
              </a:buClr>
              <a:defRPr/>
            </a:pPr>
            <a:r>
              <a:rPr lang="it-IT" sz="2400" b="1" dirty="0" smtClean="0">
                <a:solidFill>
                  <a:schemeClr val="tx1">
                    <a:lumMod val="85000"/>
                  </a:schemeClr>
                </a:solidFill>
              </a:rPr>
              <a:t>IL REGIME </a:t>
            </a:r>
            <a:r>
              <a:rPr lang="it-IT" sz="2400" b="1" dirty="0" err="1" smtClean="0">
                <a:solidFill>
                  <a:schemeClr val="tx1">
                    <a:lumMod val="85000"/>
                  </a:schemeClr>
                </a:solidFill>
              </a:rPr>
              <a:t>DI</a:t>
            </a:r>
            <a:r>
              <a:rPr lang="it-IT" sz="2400" b="1" dirty="0" smtClean="0">
                <a:solidFill>
                  <a:schemeClr val="tx1">
                    <a:lumMod val="85000"/>
                  </a:schemeClr>
                </a:solidFill>
              </a:rPr>
              <a:t> PUBBLICITA’ DEL PROGETTO </a:t>
            </a:r>
            <a:r>
              <a:rPr lang="it-IT" sz="2400" b="1" dirty="0" err="1" smtClean="0">
                <a:solidFill>
                  <a:schemeClr val="tx1">
                    <a:lumMod val="85000"/>
                  </a:schemeClr>
                </a:solidFill>
              </a:rPr>
              <a:t>DI</a:t>
            </a:r>
            <a:r>
              <a:rPr lang="it-IT" sz="2400" b="1" dirty="0" smtClean="0">
                <a:solidFill>
                  <a:schemeClr val="tx1">
                    <a:lumMod val="85000"/>
                  </a:schemeClr>
                </a:solidFill>
              </a:rPr>
              <a:t> FUSIONE (ed anche di scissione) PRESENTA OGGI DUE VARIANTI TIPOLOGICHE, </a:t>
            </a:r>
            <a:r>
              <a:rPr lang="it-IT" sz="2400" b="1" u="sng" dirty="0" smtClean="0">
                <a:solidFill>
                  <a:schemeClr val="tx1">
                    <a:lumMod val="85000"/>
                  </a:schemeClr>
                </a:solidFill>
              </a:rPr>
              <a:t>ALTERNATIVE FRA </a:t>
            </a:r>
            <a:r>
              <a:rPr lang="it-IT" sz="2400" b="1" u="sng" dirty="0" err="1" smtClean="0">
                <a:solidFill>
                  <a:schemeClr val="tx1">
                    <a:lumMod val="85000"/>
                  </a:schemeClr>
                </a:solidFill>
              </a:rPr>
              <a:t>DI</a:t>
            </a:r>
            <a:r>
              <a:rPr lang="it-IT" sz="2400" b="1" u="sng" dirty="0" smtClean="0">
                <a:solidFill>
                  <a:schemeClr val="tx1">
                    <a:lumMod val="85000"/>
                  </a:schemeClr>
                </a:solidFill>
              </a:rPr>
              <a:t> LORO</a:t>
            </a:r>
            <a:endParaRPr lang="it-IT" sz="2400" b="1" dirty="0" smtClean="0">
              <a:solidFill>
                <a:schemeClr val="tx1">
                  <a:lumMod val="85000"/>
                </a:schemeClr>
              </a:solidFill>
            </a:endParaRPr>
          </a:p>
          <a:p>
            <a:pPr marL="182880" indent="-182880" fontAlgn="auto">
              <a:spcAft>
                <a:spcPts val="0"/>
              </a:spcAft>
              <a:buClr>
                <a:schemeClr val="tx1">
                  <a:lumMod val="50000"/>
                  <a:lumOff val="50000"/>
                </a:schemeClr>
              </a:buClr>
              <a:defRPr/>
            </a:pPr>
            <a:endParaRPr lang="it-IT" sz="2400" b="1" dirty="0" smtClean="0">
              <a:solidFill>
                <a:schemeClr val="tx1">
                  <a:lumMod val="85000"/>
                </a:schemeClr>
              </a:solidFill>
            </a:endParaRPr>
          </a:p>
          <a:p>
            <a:pPr marL="182880" indent="-182880" fontAlgn="auto">
              <a:spcAft>
                <a:spcPts val="0"/>
              </a:spcAft>
              <a:buClr>
                <a:schemeClr val="tx1">
                  <a:lumMod val="50000"/>
                  <a:lumOff val="50000"/>
                </a:schemeClr>
              </a:buClr>
              <a:defRPr/>
            </a:pPr>
            <a:r>
              <a:rPr lang="it-IT" sz="2400" b="1" dirty="0" smtClean="0">
                <a:solidFill>
                  <a:schemeClr val="tx1">
                    <a:lumMod val="85000"/>
                  </a:schemeClr>
                </a:solidFill>
              </a:rPr>
              <a:t>Con il d.lgs. 22 giugno 2012, n. 123 in attuazione della Direttiva 2009/109/CE (mirante a ridurre del 25% gli oneri amministrativi a carico delle società aventi sede negli Stati membri entro il 2012) si è affiancata una modalità pubblicitaria nuova del progetto di fusione, stante l’implementazione del terzo comma dell’art. 2501-ter c.c. (richiamato dall’art. 2506-bis c.c. comma 5 per la scissione).</a:t>
            </a:r>
          </a:p>
          <a:p>
            <a:pPr marL="182880" indent="-182880" fontAlgn="auto">
              <a:spcAft>
                <a:spcPts val="0"/>
              </a:spcAft>
              <a:buClr>
                <a:schemeClr val="tx1">
                  <a:lumMod val="50000"/>
                  <a:lumOff val="50000"/>
                </a:schemeClr>
              </a:buClr>
              <a:defRPr/>
            </a:pPr>
            <a:endParaRPr lang="it-IT" sz="2400" b="1" dirty="0" smtClean="0">
              <a:solidFill>
                <a:schemeClr val="tx1">
                  <a:lumMod val="85000"/>
                </a:schemeClr>
              </a:solidFill>
            </a:endParaRPr>
          </a:p>
          <a:p>
            <a:pPr marL="182880" indent="-182880" fontAlgn="auto">
              <a:spcAft>
                <a:spcPts val="0"/>
              </a:spcAft>
              <a:buClr>
                <a:schemeClr val="tx1">
                  <a:lumMod val="50000"/>
                  <a:lumOff val="50000"/>
                </a:schemeClr>
              </a:buClr>
              <a:defRPr/>
            </a:pPr>
            <a:r>
              <a:rPr lang="it-IT" sz="2400" b="1" dirty="0" smtClean="0">
                <a:solidFill>
                  <a:schemeClr val="tx1">
                    <a:lumMod val="85000"/>
                  </a:schemeClr>
                </a:solidFill>
              </a:rPr>
              <a:t>Per semplicità espositiva distinguiamo fra : </a:t>
            </a:r>
          </a:p>
          <a:p>
            <a:pPr marL="182880" indent="-182880" fontAlgn="auto">
              <a:spcAft>
                <a:spcPts val="0"/>
              </a:spcAft>
              <a:buClr>
                <a:schemeClr val="tx1">
                  <a:lumMod val="50000"/>
                  <a:lumOff val="50000"/>
                </a:schemeClr>
              </a:buClr>
              <a:buNone/>
              <a:defRPr/>
            </a:pPr>
            <a:endParaRPr lang="it-IT" sz="2400" b="1" dirty="0" smtClean="0">
              <a:solidFill>
                <a:schemeClr val="tx1">
                  <a:lumMod val="85000"/>
                </a:schemeClr>
              </a:solidFill>
            </a:endParaRPr>
          </a:p>
          <a:p>
            <a:pPr marL="182880" indent="-182880" fontAlgn="auto">
              <a:spcAft>
                <a:spcPts val="0"/>
              </a:spcAft>
              <a:buClr>
                <a:schemeClr val="tx1">
                  <a:lumMod val="50000"/>
                  <a:lumOff val="50000"/>
                </a:schemeClr>
              </a:buClr>
              <a:buNone/>
              <a:defRPr/>
            </a:pPr>
            <a:r>
              <a:rPr lang="it-IT" sz="2400" b="1" dirty="0" smtClean="0">
                <a:solidFill>
                  <a:schemeClr val="tx1">
                    <a:lumMod val="85000"/>
                  </a:schemeClr>
                </a:solidFill>
              </a:rPr>
              <a:t>	1) metodo TRADIZIONALE </a:t>
            </a:r>
          </a:p>
          <a:p>
            <a:pPr marL="182880" indent="-182880" fontAlgn="auto">
              <a:spcAft>
                <a:spcPts val="0"/>
              </a:spcAft>
              <a:buClr>
                <a:schemeClr val="tx1">
                  <a:lumMod val="50000"/>
                  <a:lumOff val="50000"/>
                </a:schemeClr>
              </a:buClr>
              <a:buNone/>
              <a:defRPr/>
            </a:pPr>
            <a:r>
              <a:rPr lang="it-IT" sz="2400" b="1" dirty="0" smtClean="0">
                <a:solidFill>
                  <a:schemeClr val="tx1">
                    <a:lumMod val="85000"/>
                  </a:schemeClr>
                </a:solidFill>
              </a:rPr>
              <a:t> </a:t>
            </a:r>
          </a:p>
          <a:p>
            <a:pPr marL="182880" indent="-182880" fontAlgn="auto">
              <a:spcAft>
                <a:spcPts val="0"/>
              </a:spcAft>
              <a:buClr>
                <a:schemeClr val="tx1">
                  <a:lumMod val="50000"/>
                  <a:lumOff val="50000"/>
                </a:schemeClr>
              </a:buClr>
              <a:buNone/>
              <a:defRPr/>
            </a:pPr>
            <a:r>
              <a:rPr lang="it-IT" sz="2400" b="1" dirty="0" smtClean="0">
                <a:solidFill>
                  <a:schemeClr val="tx1">
                    <a:lumMod val="85000"/>
                  </a:schemeClr>
                </a:solidFill>
              </a:rPr>
              <a:t>	2) metodo tramite SITO WEB</a:t>
            </a:r>
            <a:endParaRPr lang="it-IT" sz="2400" dirty="0" smtClean="0">
              <a:solidFill>
                <a:schemeClr val="tx1">
                  <a:lumMod val="85000"/>
                </a:schemeClr>
              </a:solidFill>
            </a:endParaRPr>
          </a:p>
        </p:txBody>
      </p:sp>
      <p:sp>
        <p:nvSpPr>
          <p:cNvPr id="3" name="Titolo 2"/>
          <p:cNvSpPr>
            <a:spLocks noGrp="1"/>
          </p:cNvSpPr>
          <p:nvPr>
            <p:ph type="title"/>
          </p:nvPr>
        </p:nvSpPr>
        <p:spPr>
          <a:xfrm>
            <a:off x="4860032" y="476672"/>
            <a:ext cx="2819400" cy="5715000"/>
          </a:xfrm>
        </p:spPr>
        <p:txBody>
          <a:bodyPr/>
          <a:lstStyle/>
          <a:p>
            <a:pPr fontAlgn="auto">
              <a:spcAft>
                <a:spcPts val="0"/>
              </a:spcAft>
              <a:defRPr/>
            </a:pPr>
            <a:r>
              <a:rPr lang="it-IT" dirty="0" smtClean="0">
                <a:solidFill>
                  <a:srgbClr val="FF0000"/>
                </a:solidFill>
              </a:rPr>
              <a:t>La pubblicità del progetto di fusione</a:t>
            </a:r>
            <a:endParaRPr lang="it-IT"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8"/>
          <p:cNvSpPr>
            <a:spLocks noGrp="1"/>
          </p:cNvSpPr>
          <p:nvPr>
            <p:ph type="dt" sz="half" idx="11"/>
          </p:nvPr>
        </p:nvSpPr>
        <p:spPr/>
        <p:txBody>
          <a:bodyPr/>
          <a:lstStyle/>
          <a:p>
            <a:pPr>
              <a:defRPr/>
            </a:pPr>
            <a:fld id="{47C0EF0C-0C2C-4F98-805C-667929E131EA}" type="datetime2">
              <a:rPr lang="it-IT"/>
              <a:pPr>
                <a:defRPr/>
              </a:pPr>
              <a:t>lunedì 7 agosto 2017</a:t>
            </a:fld>
            <a:endParaRPr lang="it-IT"/>
          </a:p>
        </p:txBody>
      </p:sp>
      <p:sp>
        <p:nvSpPr>
          <p:cNvPr id="5" name="Footer Placeholder 9"/>
          <p:cNvSpPr>
            <a:spLocks noGrp="1"/>
          </p:cNvSpPr>
          <p:nvPr>
            <p:ph type="ftr" sz="quarter" idx="12"/>
          </p:nvPr>
        </p:nvSpPr>
        <p:spPr/>
        <p:txBody>
          <a:bodyPr/>
          <a:lstStyle/>
          <a:p>
            <a:r>
              <a:rPr lang="it-IT"/>
              <a:t>Paolo Divizia</a:t>
            </a:r>
          </a:p>
        </p:txBody>
      </p:sp>
      <p:sp>
        <p:nvSpPr>
          <p:cNvPr id="2" name="Segnaposto contenuto 1"/>
          <p:cNvSpPr>
            <a:spLocks noGrp="1"/>
          </p:cNvSpPr>
          <p:nvPr>
            <p:ph idx="1"/>
          </p:nvPr>
        </p:nvSpPr>
        <p:spPr>
          <a:xfrm>
            <a:off x="539750" y="620713"/>
            <a:ext cx="4248150" cy="5903912"/>
          </a:xfrm>
        </p:spPr>
        <p:txBody>
          <a:bodyPr>
            <a:normAutofit fontScale="85000" lnSpcReduction="10000"/>
          </a:bodyPr>
          <a:lstStyle/>
          <a:p>
            <a:pPr>
              <a:lnSpc>
                <a:spcPct val="90000"/>
              </a:lnSpc>
              <a:buFont typeface="Arial" charset="0"/>
              <a:buChar char="•"/>
            </a:pPr>
            <a:r>
              <a:rPr lang="it-IT" b="1" dirty="0" smtClean="0"/>
              <a:t> </a:t>
            </a:r>
            <a:r>
              <a:rPr lang="it-IT" b="1" u="sng" dirty="0" smtClean="0"/>
              <a:t>IL METODO TRADIZIONALE</a:t>
            </a:r>
          </a:p>
          <a:p>
            <a:pPr>
              <a:lnSpc>
                <a:spcPct val="90000"/>
              </a:lnSpc>
              <a:buNone/>
            </a:pPr>
            <a:r>
              <a:rPr lang="it-IT" b="1" dirty="0" smtClean="0"/>
              <a:t> </a:t>
            </a:r>
          </a:p>
          <a:p>
            <a:pPr marL="342900" indent="-342900" fontAlgn="auto">
              <a:spcAft>
                <a:spcPts val="0"/>
              </a:spcAft>
              <a:buClr>
                <a:schemeClr val="tx1">
                  <a:lumMod val="50000"/>
                  <a:lumOff val="50000"/>
                </a:schemeClr>
              </a:buClr>
              <a:buFont typeface="+mj-lt"/>
              <a:buAutoNum type="alphaLcParenR"/>
              <a:defRPr/>
            </a:pPr>
            <a:r>
              <a:rPr lang="it-IT" b="1" dirty="0" smtClean="0">
                <a:solidFill>
                  <a:schemeClr val="tx1">
                    <a:lumMod val="85000"/>
                  </a:schemeClr>
                </a:solidFill>
              </a:rPr>
              <a:t>IL TESTO </a:t>
            </a:r>
            <a:r>
              <a:rPr lang="it-IT" b="1" dirty="0" err="1" smtClean="0">
                <a:solidFill>
                  <a:schemeClr val="tx1">
                    <a:lumMod val="85000"/>
                  </a:schemeClr>
                </a:solidFill>
              </a:rPr>
              <a:t>DI</a:t>
            </a:r>
            <a:r>
              <a:rPr lang="it-IT" b="1" dirty="0" smtClean="0">
                <a:solidFill>
                  <a:schemeClr val="tx1">
                    <a:lumMod val="85000"/>
                  </a:schemeClr>
                </a:solidFill>
              </a:rPr>
              <a:t> LEGGE: </a:t>
            </a:r>
            <a:r>
              <a:rPr lang="it-IT" b="1" i="1" dirty="0" smtClean="0">
                <a:solidFill>
                  <a:schemeClr val="tx1">
                    <a:lumMod val="85000"/>
                  </a:schemeClr>
                </a:solidFill>
              </a:rPr>
              <a:t>“Il progetto di fusione è depositato per l’iscrizione nel Registro delle imprese del luogo ove hanno sede le società partecipanti alla fusione”</a:t>
            </a:r>
            <a:endParaRPr lang="it-IT" b="1" i="1" dirty="0" smtClean="0"/>
          </a:p>
          <a:p>
            <a:pPr marL="342900" indent="-342900">
              <a:lnSpc>
                <a:spcPct val="90000"/>
              </a:lnSpc>
              <a:buFont typeface="+mj-lt"/>
              <a:buAutoNum type="alphaLcParenR"/>
            </a:pPr>
            <a:r>
              <a:rPr lang="it-IT" b="1" dirty="0" smtClean="0"/>
              <a:t>In realtà la norma deve essere correttamente intesa e dunque il deposito deve essere fatto avuto riguardo a TUTTE LE SEDI </a:t>
            </a:r>
            <a:r>
              <a:rPr lang="it-IT" b="1" dirty="0" err="1" smtClean="0"/>
              <a:t>DI</a:t>
            </a:r>
            <a:r>
              <a:rPr lang="it-IT" b="1" dirty="0" smtClean="0"/>
              <a:t> TUTTE LE SOCIETA’ COINVOLTE e quindi IN TUTTI I REGISTRI DELLE IMPRESE (se territorialmente diversi)</a:t>
            </a:r>
          </a:p>
          <a:p>
            <a:pPr marL="342900" indent="-342900">
              <a:lnSpc>
                <a:spcPct val="90000"/>
              </a:lnSpc>
              <a:buFont typeface="+mj-lt"/>
              <a:buAutoNum type="alphaLcParenR"/>
            </a:pPr>
            <a:r>
              <a:rPr lang="it-IT" b="1" dirty="0" smtClean="0"/>
              <a:t>ESEMPIO: se la Alfa s.p.a. (incorporante), con sede in Milano, si fonde nella Beta s.p.a. (incorporata), con sede in Roma, l’adempimento pubblicitario andrà fatto sia nel Registro delle imprese di Milano sia di Roma</a:t>
            </a:r>
          </a:p>
          <a:p>
            <a:pPr marL="342900" indent="-342900">
              <a:lnSpc>
                <a:spcPct val="90000"/>
              </a:lnSpc>
              <a:buFont typeface="+mj-lt"/>
              <a:buAutoNum type="alphaLcParenR"/>
            </a:pPr>
            <a:endParaRPr lang="it-IT" b="1" dirty="0" smtClean="0"/>
          </a:p>
          <a:p>
            <a:pPr marL="342900" indent="-342900">
              <a:lnSpc>
                <a:spcPct val="90000"/>
              </a:lnSpc>
              <a:buFont typeface="+mj-lt"/>
              <a:buAutoNum type="alphaLcParenR"/>
            </a:pPr>
            <a:r>
              <a:rPr lang="it-IT" b="1" dirty="0" smtClean="0"/>
              <a:t>NESSUN rilievo ha poi il Registro delle Imprese del luogo in cui avrà sede la società risultante dalla fusione propria. </a:t>
            </a:r>
          </a:p>
          <a:p>
            <a:pPr marL="342900" indent="-342900">
              <a:lnSpc>
                <a:spcPct val="90000"/>
              </a:lnSpc>
              <a:buNone/>
            </a:pPr>
            <a:r>
              <a:rPr lang="it-IT" b="1" dirty="0" smtClean="0"/>
              <a:t>	Esempio: fusione propria fra Alfa s.p.a. (prima società), con sede in Milano, e Beta s.p.a. (seconda società), con sede in Roma, danno vita a Gamma s.p.a. con sede in Bergamo – NESSUN ADEMPIMENTO EX art. 2501-ter c.c. va fatto a Bergamo </a:t>
            </a:r>
          </a:p>
          <a:p>
            <a:pPr>
              <a:lnSpc>
                <a:spcPct val="90000"/>
              </a:lnSpc>
              <a:buFont typeface="Wingdings" pitchFamily="2" charset="2"/>
              <a:buNone/>
            </a:pPr>
            <a:endParaRPr lang="it-IT" b="1" dirty="0" smtClean="0"/>
          </a:p>
        </p:txBody>
      </p:sp>
      <p:sp>
        <p:nvSpPr>
          <p:cNvPr id="3" name="Titolo 2"/>
          <p:cNvSpPr>
            <a:spLocks noGrp="1"/>
          </p:cNvSpPr>
          <p:nvPr>
            <p:ph type="title"/>
          </p:nvPr>
        </p:nvSpPr>
        <p:spPr/>
        <p:txBody>
          <a:bodyPr/>
          <a:lstStyle/>
          <a:p>
            <a:pPr fontAlgn="auto">
              <a:spcAft>
                <a:spcPts val="0"/>
              </a:spcAft>
              <a:defRPr/>
            </a:pPr>
            <a:r>
              <a:rPr lang="it-IT" dirty="0" smtClean="0">
                <a:solidFill>
                  <a:srgbClr val="FF0000"/>
                </a:solidFill>
              </a:rPr>
              <a:t>Il progetto di fusione ex art. 2501-ter c.c.</a:t>
            </a:r>
            <a:endParaRPr lang="it-IT" i="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8"/>
          <p:cNvSpPr>
            <a:spLocks noGrp="1"/>
          </p:cNvSpPr>
          <p:nvPr>
            <p:ph type="dt" sz="half" idx="11"/>
          </p:nvPr>
        </p:nvSpPr>
        <p:spPr/>
        <p:txBody>
          <a:bodyPr/>
          <a:lstStyle/>
          <a:p>
            <a:pPr>
              <a:defRPr/>
            </a:pPr>
            <a:fld id="{69591AB1-AB1E-4D65-BD22-7B99E8F2D122}" type="datetime2">
              <a:rPr lang="it-IT"/>
              <a:pPr>
                <a:defRPr/>
              </a:pPr>
              <a:t>lunedì 7 agosto 2017</a:t>
            </a:fld>
            <a:endParaRPr lang="it-IT"/>
          </a:p>
        </p:txBody>
      </p:sp>
      <p:sp>
        <p:nvSpPr>
          <p:cNvPr id="5" name="Footer Placeholder 9"/>
          <p:cNvSpPr>
            <a:spLocks noGrp="1"/>
          </p:cNvSpPr>
          <p:nvPr>
            <p:ph type="ftr" sz="quarter" idx="12"/>
          </p:nvPr>
        </p:nvSpPr>
        <p:spPr/>
        <p:txBody>
          <a:bodyPr/>
          <a:lstStyle/>
          <a:p>
            <a:r>
              <a:rPr lang="it-IT"/>
              <a:t>Paolo Divizia</a:t>
            </a:r>
          </a:p>
        </p:txBody>
      </p:sp>
      <p:sp>
        <p:nvSpPr>
          <p:cNvPr id="2" name="Segnaposto contenuto 1"/>
          <p:cNvSpPr>
            <a:spLocks noGrp="1"/>
          </p:cNvSpPr>
          <p:nvPr>
            <p:ph idx="1"/>
          </p:nvPr>
        </p:nvSpPr>
        <p:spPr>
          <a:xfrm>
            <a:off x="539750" y="620713"/>
            <a:ext cx="4248150" cy="5903912"/>
          </a:xfrm>
        </p:spPr>
        <p:txBody>
          <a:bodyPr rtlCol="0">
            <a:normAutofit/>
          </a:bodyPr>
          <a:lstStyle/>
          <a:p>
            <a:pPr marL="0" indent="0" fontAlgn="auto">
              <a:spcAft>
                <a:spcPts val="0"/>
              </a:spcAft>
              <a:buClr>
                <a:schemeClr val="tx1">
                  <a:lumMod val="50000"/>
                  <a:lumOff val="50000"/>
                </a:schemeClr>
              </a:buClr>
              <a:defRPr/>
            </a:pPr>
            <a:r>
              <a:rPr lang="it-IT" dirty="0" smtClean="0">
                <a:solidFill>
                  <a:schemeClr val="tx1">
                    <a:lumMod val="85000"/>
                  </a:schemeClr>
                </a:solidFill>
              </a:rPr>
              <a:t> Occorre distinguere fra momento del </a:t>
            </a:r>
            <a:r>
              <a:rPr lang="it-IT" b="1" u="sng" dirty="0" smtClean="0">
                <a:solidFill>
                  <a:schemeClr val="tx1">
                    <a:lumMod val="85000"/>
                  </a:schemeClr>
                </a:solidFill>
              </a:rPr>
              <a:t>deposito</a:t>
            </a:r>
            <a:r>
              <a:rPr lang="it-IT" dirty="0" smtClean="0">
                <a:solidFill>
                  <a:schemeClr val="tx1">
                    <a:lumMod val="85000"/>
                  </a:schemeClr>
                </a:solidFill>
              </a:rPr>
              <a:t> presso il Registro delle Imprese ed </a:t>
            </a:r>
            <a:r>
              <a:rPr lang="it-IT" b="1" u="sng" dirty="0" smtClean="0">
                <a:solidFill>
                  <a:schemeClr val="tx1">
                    <a:lumMod val="85000"/>
                  </a:schemeClr>
                </a:solidFill>
              </a:rPr>
              <a:t>iscrizione</a:t>
            </a:r>
            <a:r>
              <a:rPr lang="it-IT" dirty="0" smtClean="0">
                <a:solidFill>
                  <a:schemeClr val="tx1">
                    <a:lumMod val="85000"/>
                  </a:schemeClr>
                </a:solidFill>
              </a:rPr>
              <a:t> nel Registro delle Imprese</a:t>
            </a:r>
          </a:p>
          <a:p>
            <a:pPr marL="0" indent="0" fontAlgn="auto">
              <a:spcAft>
                <a:spcPts val="0"/>
              </a:spcAft>
              <a:buClr>
                <a:schemeClr val="tx1">
                  <a:lumMod val="50000"/>
                  <a:lumOff val="50000"/>
                </a:schemeClr>
              </a:buClr>
              <a:defRPr/>
            </a:pPr>
            <a:endParaRPr lang="it-IT" dirty="0" smtClean="0">
              <a:solidFill>
                <a:schemeClr val="tx1">
                  <a:lumMod val="85000"/>
                </a:schemeClr>
              </a:solidFill>
            </a:endParaRPr>
          </a:p>
          <a:p>
            <a:pPr marL="0" indent="0" fontAlgn="auto">
              <a:spcAft>
                <a:spcPts val="0"/>
              </a:spcAft>
              <a:buClr>
                <a:schemeClr val="tx1">
                  <a:lumMod val="50000"/>
                  <a:lumOff val="50000"/>
                </a:schemeClr>
              </a:buClr>
              <a:defRPr/>
            </a:pPr>
            <a:r>
              <a:rPr lang="it-IT" dirty="0" smtClean="0">
                <a:solidFill>
                  <a:schemeClr val="tx1">
                    <a:lumMod val="85000"/>
                  </a:schemeClr>
                </a:solidFill>
              </a:rPr>
              <a:t> Vedi approfondimento – istruzioni Registro Imprese di Milano e Bergamo</a:t>
            </a:r>
          </a:p>
          <a:p>
            <a:pPr marL="0" indent="0" fontAlgn="auto">
              <a:spcAft>
                <a:spcPts val="0"/>
              </a:spcAft>
              <a:buClr>
                <a:schemeClr val="tx1">
                  <a:lumMod val="50000"/>
                  <a:lumOff val="50000"/>
                </a:schemeClr>
              </a:buClr>
              <a:defRPr/>
            </a:pPr>
            <a:endParaRPr lang="it-IT" dirty="0" smtClean="0">
              <a:solidFill>
                <a:schemeClr val="tx1">
                  <a:lumMod val="85000"/>
                </a:schemeClr>
              </a:solidFill>
            </a:endParaRPr>
          </a:p>
          <a:p>
            <a:pPr marL="0" indent="0" fontAlgn="auto">
              <a:spcAft>
                <a:spcPts val="0"/>
              </a:spcAft>
              <a:buClr>
                <a:schemeClr val="tx1">
                  <a:lumMod val="50000"/>
                  <a:lumOff val="50000"/>
                </a:schemeClr>
              </a:buClr>
              <a:defRPr/>
            </a:pPr>
            <a:r>
              <a:rPr lang="it-IT" dirty="0" smtClean="0">
                <a:solidFill>
                  <a:schemeClr val="tx1">
                    <a:lumMod val="85000"/>
                  </a:schemeClr>
                </a:solidFill>
              </a:rPr>
              <a:t> Il soggetto competente al deposito del progetto è l’organo amministrativo, </a:t>
            </a:r>
            <a:r>
              <a:rPr lang="it-IT" u="sng" dirty="0" smtClean="0">
                <a:solidFill>
                  <a:schemeClr val="tx1">
                    <a:lumMod val="85000"/>
                  </a:schemeClr>
                </a:solidFill>
              </a:rPr>
              <a:t>non il notaio</a:t>
            </a:r>
            <a:r>
              <a:rPr lang="it-IT" dirty="0" smtClean="0">
                <a:solidFill>
                  <a:schemeClr val="tx1">
                    <a:lumMod val="85000"/>
                  </a:schemeClr>
                </a:solidFill>
              </a:rPr>
              <a:t> chiamato in un secondo momento a verbalizzare le delibere di approvazione del progetto stesso</a:t>
            </a:r>
          </a:p>
          <a:p>
            <a:pPr marL="0" indent="0" fontAlgn="auto">
              <a:spcAft>
                <a:spcPts val="0"/>
              </a:spcAft>
              <a:buClr>
                <a:schemeClr val="tx1">
                  <a:lumMod val="50000"/>
                  <a:lumOff val="50000"/>
                </a:schemeClr>
              </a:buClr>
              <a:defRPr/>
            </a:pPr>
            <a:endParaRPr lang="it-IT" dirty="0" smtClean="0">
              <a:solidFill>
                <a:schemeClr val="tx1">
                  <a:lumMod val="85000"/>
                </a:schemeClr>
              </a:solidFill>
            </a:endParaRPr>
          </a:p>
          <a:p>
            <a:pPr marL="0" indent="0" fontAlgn="auto">
              <a:spcAft>
                <a:spcPts val="0"/>
              </a:spcAft>
              <a:buClr>
                <a:schemeClr val="tx1">
                  <a:lumMod val="50000"/>
                  <a:lumOff val="50000"/>
                </a:schemeClr>
              </a:buClr>
              <a:defRPr/>
            </a:pPr>
            <a:r>
              <a:rPr lang="it-IT" dirty="0" smtClean="0">
                <a:solidFill>
                  <a:schemeClr val="tx1">
                    <a:lumMod val="85000"/>
                  </a:schemeClr>
                </a:solidFill>
              </a:rPr>
              <a:t>Distinguere fra DEPOSITO ed ISCRIZIONE è importante, soprattutto nelle ipotesi di “urgenza” – commento al contenuto dell’</a:t>
            </a:r>
            <a:r>
              <a:rPr lang="it-IT" b="1" dirty="0" smtClean="0">
                <a:solidFill>
                  <a:schemeClr val="tx1">
                    <a:lumMod val="85000"/>
                  </a:schemeClr>
                </a:solidFill>
              </a:rPr>
              <a:t>Orientamento Triveneto </a:t>
            </a:r>
            <a:r>
              <a:rPr lang="it-IT" b="1" dirty="0" err="1" smtClean="0">
                <a:solidFill>
                  <a:schemeClr val="tx1">
                    <a:lumMod val="85000"/>
                  </a:schemeClr>
                </a:solidFill>
              </a:rPr>
              <a:t>L.A</a:t>
            </a:r>
            <a:r>
              <a:rPr lang="it-IT" b="1" dirty="0" smtClean="0">
                <a:solidFill>
                  <a:schemeClr val="tx1">
                    <a:lumMod val="85000"/>
                  </a:schemeClr>
                </a:solidFill>
              </a:rPr>
              <a:t>.1.</a:t>
            </a:r>
            <a:r>
              <a:rPr lang="it-IT" dirty="0" smtClean="0">
                <a:solidFill>
                  <a:schemeClr val="tx1">
                    <a:lumMod val="85000"/>
                  </a:schemeClr>
                </a:solidFill>
              </a:rPr>
              <a:t> (Delibera di fusione prima dell’iscrizione del progetto)</a:t>
            </a:r>
          </a:p>
        </p:txBody>
      </p:sp>
      <p:sp>
        <p:nvSpPr>
          <p:cNvPr id="3" name="Titolo 2"/>
          <p:cNvSpPr>
            <a:spLocks noGrp="1"/>
          </p:cNvSpPr>
          <p:nvPr>
            <p:ph type="title"/>
          </p:nvPr>
        </p:nvSpPr>
        <p:spPr>
          <a:xfrm>
            <a:off x="4876800" y="171450"/>
            <a:ext cx="2819400" cy="6286500"/>
          </a:xfrm>
        </p:spPr>
        <p:txBody>
          <a:bodyPr/>
          <a:lstStyle/>
          <a:p>
            <a:pPr fontAlgn="auto">
              <a:spcAft>
                <a:spcPts val="0"/>
              </a:spcAft>
              <a:defRPr/>
            </a:pPr>
            <a:r>
              <a:rPr lang="it-IT" dirty="0" smtClean="0">
                <a:solidFill>
                  <a:srgbClr val="FF0000"/>
                </a:solidFill>
              </a:rPr>
              <a:t>Il progetto di fusione ex art. 2501-ter c.c.</a:t>
            </a:r>
            <a:endParaRPr lang="it-IT" i="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8"/>
          <p:cNvSpPr>
            <a:spLocks noGrp="1"/>
          </p:cNvSpPr>
          <p:nvPr>
            <p:ph type="dt" sz="half" idx="11"/>
          </p:nvPr>
        </p:nvSpPr>
        <p:spPr/>
        <p:txBody>
          <a:bodyPr/>
          <a:lstStyle/>
          <a:p>
            <a:pPr>
              <a:defRPr/>
            </a:pPr>
            <a:fld id="{2488A4C6-3F40-455C-8466-D8C7953D4B7E}" type="datetime2">
              <a:rPr lang="it-IT"/>
              <a:pPr>
                <a:defRPr/>
              </a:pPr>
              <a:t>lunedì 7 agosto 2017</a:t>
            </a:fld>
            <a:endParaRPr lang="it-IT"/>
          </a:p>
        </p:txBody>
      </p:sp>
      <p:sp>
        <p:nvSpPr>
          <p:cNvPr id="5" name="Footer Placeholder 9"/>
          <p:cNvSpPr>
            <a:spLocks noGrp="1"/>
          </p:cNvSpPr>
          <p:nvPr>
            <p:ph type="ftr" sz="quarter" idx="12"/>
          </p:nvPr>
        </p:nvSpPr>
        <p:spPr/>
        <p:txBody>
          <a:bodyPr/>
          <a:lstStyle/>
          <a:p>
            <a:r>
              <a:rPr lang="it-IT"/>
              <a:t>Paolo Divizia</a:t>
            </a:r>
          </a:p>
        </p:txBody>
      </p:sp>
      <p:sp>
        <p:nvSpPr>
          <p:cNvPr id="2" name="Segnaposto contenuto 1"/>
          <p:cNvSpPr>
            <a:spLocks noGrp="1"/>
          </p:cNvSpPr>
          <p:nvPr>
            <p:ph idx="1"/>
          </p:nvPr>
        </p:nvSpPr>
        <p:spPr>
          <a:xfrm>
            <a:off x="539750" y="620713"/>
            <a:ext cx="4248150" cy="5903912"/>
          </a:xfrm>
        </p:spPr>
        <p:txBody>
          <a:bodyPr rtlCol="0">
            <a:normAutofit lnSpcReduction="10000"/>
          </a:bodyPr>
          <a:lstStyle/>
          <a:p>
            <a:pPr marL="182880" indent="-182880" fontAlgn="auto">
              <a:spcAft>
                <a:spcPts val="0"/>
              </a:spcAft>
              <a:buClr>
                <a:schemeClr val="tx1">
                  <a:lumMod val="50000"/>
                  <a:lumOff val="50000"/>
                </a:schemeClr>
              </a:buClr>
              <a:defRPr/>
            </a:pPr>
            <a:r>
              <a:rPr lang="it-IT" b="1" dirty="0" smtClean="0">
                <a:solidFill>
                  <a:schemeClr val="tx1">
                    <a:lumMod val="85000"/>
                  </a:schemeClr>
                </a:solidFill>
              </a:rPr>
              <a:t>L’ART. 2501-ter c.c. dispone che fra l’iscrizione del progetto e la delibera di approvazione del progetto di fusione devono decorrere almeno 30 gg.</a:t>
            </a:r>
          </a:p>
          <a:p>
            <a:pPr marL="182880" indent="-182880" fontAlgn="auto">
              <a:spcAft>
                <a:spcPts val="0"/>
              </a:spcAft>
              <a:buClr>
                <a:schemeClr val="tx1">
                  <a:lumMod val="50000"/>
                  <a:lumOff val="50000"/>
                </a:schemeClr>
              </a:buClr>
              <a:defRPr/>
            </a:pPr>
            <a:r>
              <a:rPr lang="it-IT" b="1" dirty="0" smtClean="0">
                <a:solidFill>
                  <a:schemeClr val="tx1">
                    <a:lumMod val="85000"/>
                  </a:schemeClr>
                </a:solidFill>
              </a:rPr>
              <a:t>Nella prassi notarile si intendono 30 gg. liberi (senza tener conto del </a:t>
            </a:r>
            <a:r>
              <a:rPr lang="it-IT" b="1" i="1" dirty="0" err="1" smtClean="0">
                <a:solidFill>
                  <a:schemeClr val="tx1">
                    <a:lumMod val="85000"/>
                  </a:schemeClr>
                </a:solidFill>
              </a:rPr>
              <a:t>dies</a:t>
            </a:r>
            <a:r>
              <a:rPr lang="it-IT" b="1" i="1" dirty="0" smtClean="0">
                <a:solidFill>
                  <a:schemeClr val="tx1">
                    <a:lumMod val="85000"/>
                  </a:schemeClr>
                </a:solidFill>
              </a:rPr>
              <a:t> a quo</a:t>
            </a:r>
            <a:r>
              <a:rPr lang="it-IT" b="1" dirty="0" smtClean="0">
                <a:solidFill>
                  <a:schemeClr val="tx1">
                    <a:lumMod val="85000"/>
                  </a:schemeClr>
                </a:solidFill>
              </a:rPr>
              <a:t>, né del </a:t>
            </a:r>
            <a:r>
              <a:rPr lang="it-IT" b="1" i="1" dirty="0" err="1" smtClean="0">
                <a:solidFill>
                  <a:schemeClr val="tx1">
                    <a:lumMod val="85000"/>
                  </a:schemeClr>
                </a:solidFill>
              </a:rPr>
              <a:t>dies</a:t>
            </a:r>
            <a:r>
              <a:rPr lang="it-IT" b="1" i="1" dirty="0" smtClean="0">
                <a:solidFill>
                  <a:schemeClr val="tx1">
                    <a:lumMod val="85000"/>
                  </a:schemeClr>
                </a:solidFill>
              </a:rPr>
              <a:t> a </a:t>
            </a:r>
            <a:r>
              <a:rPr lang="it-IT" b="1" i="1" dirty="0" err="1" smtClean="0">
                <a:solidFill>
                  <a:schemeClr val="tx1">
                    <a:lumMod val="85000"/>
                  </a:schemeClr>
                </a:solidFill>
              </a:rPr>
              <a:t>quem</a:t>
            </a:r>
            <a:r>
              <a:rPr lang="it-IT" b="1" i="1" dirty="0" smtClean="0">
                <a:solidFill>
                  <a:schemeClr val="tx1">
                    <a:lumMod val="85000"/>
                  </a:schemeClr>
                </a:solidFill>
              </a:rPr>
              <a:t>)</a:t>
            </a:r>
            <a:r>
              <a:rPr lang="it-IT" b="1" dirty="0" smtClean="0">
                <a:solidFill>
                  <a:schemeClr val="tx1">
                    <a:lumMod val="85000"/>
                  </a:schemeClr>
                </a:solidFill>
              </a:rPr>
              <a:t>;  ad esempio, se la ricevuta di iscrizione camerale è datata 1° marzo, la prima data utile per la delibera di approvazione è il 1° aprile</a:t>
            </a:r>
          </a:p>
          <a:p>
            <a:pPr marL="182880" indent="-182880" fontAlgn="auto">
              <a:spcAft>
                <a:spcPts val="0"/>
              </a:spcAft>
              <a:buClr>
                <a:schemeClr val="tx1">
                  <a:lumMod val="50000"/>
                  <a:lumOff val="50000"/>
                </a:schemeClr>
              </a:buClr>
              <a:defRPr/>
            </a:pPr>
            <a:endParaRPr lang="it-IT" b="1" dirty="0" smtClean="0">
              <a:solidFill>
                <a:schemeClr val="tx1">
                  <a:lumMod val="85000"/>
                </a:schemeClr>
              </a:solidFill>
            </a:endParaRPr>
          </a:p>
          <a:p>
            <a:pPr marL="182880" indent="-182880" fontAlgn="auto">
              <a:spcAft>
                <a:spcPts val="0"/>
              </a:spcAft>
              <a:buClr>
                <a:schemeClr val="tx1">
                  <a:lumMod val="50000"/>
                  <a:lumOff val="50000"/>
                </a:schemeClr>
              </a:buClr>
              <a:defRPr/>
            </a:pPr>
            <a:r>
              <a:rPr lang="it-IT" b="1" dirty="0" smtClean="0">
                <a:solidFill>
                  <a:schemeClr val="tx1">
                    <a:lumMod val="85000"/>
                  </a:schemeClr>
                </a:solidFill>
              </a:rPr>
              <a:t>Il codice ammette che il termine sia oggetto di rinuncia unanime da parte dei soci, con un consenso che deve essere raccolto</a:t>
            </a:r>
            <a:r>
              <a:rPr lang="it-IT" b="1" i="1" dirty="0" smtClean="0">
                <a:solidFill>
                  <a:schemeClr val="tx1">
                    <a:lumMod val="85000"/>
                  </a:schemeClr>
                </a:solidFill>
              </a:rPr>
              <a:t> </a:t>
            </a:r>
            <a:r>
              <a:rPr lang="it-IT" b="1" i="1" dirty="0" err="1" smtClean="0">
                <a:solidFill>
                  <a:schemeClr val="tx1">
                    <a:lumMod val="85000"/>
                  </a:schemeClr>
                </a:solidFill>
              </a:rPr>
              <a:t>uti</a:t>
            </a:r>
            <a:r>
              <a:rPr lang="it-IT" b="1" i="1" dirty="0" smtClean="0">
                <a:solidFill>
                  <a:schemeClr val="tx1">
                    <a:lumMod val="85000"/>
                  </a:schemeClr>
                </a:solidFill>
              </a:rPr>
              <a:t> </a:t>
            </a:r>
            <a:r>
              <a:rPr lang="it-IT" b="1" i="1" dirty="0" err="1" smtClean="0">
                <a:solidFill>
                  <a:schemeClr val="tx1">
                    <a:lumMod val="85000"/>
                  </a:schemeClr>
                </a:solidFill>
              </a:rPr>
              <a:t>singuli</a:t>
            </a:r>
            <a:r>
              <a:rPr lang="it-IT" b="1" i="1" dirty="0" smtClean="0">
                <a:solidFill>
                  <a:schemeClr val="tx1">
                    <a:lumMod val="85000"/>
                  </a:schemeClr>
                </a:solidFill>
              </a:rPr>
              <a:t>.</a:t>
            </a:r>
          </a:p>
          <a:p>
            <a:pPr marL="182880" indent="-182880" fontAlgn="auto">
              <a:spcAft>
                <a:spcPts val="0"/>
              </a:spcAft>
              <a:buClr>
                <a:schemeClr val="tx1">
                  <a:lumMod val="50000"/>
                  <a:lumOff val="50000"/>
                </a:schemeClr>
              </a:buClr>
              <a:defRPr/>
            </a:pPr>
            <a:endParaRPr lang="it-IT" b="1" dirty="0" smtClean="0">
              <a:solidFill>
                <a:schemeClr val="tx1">
                  <a:lumMod val="85000"/>
                </a:schemeClr>
              </a:solidFill>
            </a:endParaRPr>
          </a:p>
          <a:p>
            <a:pPr marL="182880" indent="-182880" fontAlgn="auto">
              <a:spcAft>
                <a:spcPts val="0"/>
              </a:spcAft>
              <a:buClr>
                <a:schemeClr val="tx1">
                  <a:lumMod val="50000"/>
                  <a:lumOff val="50000"/>
                </a:schemeClr>
              </a:buClr>
              <a:defRPr/>
            </a:pPr>
            <a:r>
              <a:rPr lang="it-IT" b="1" dirty="0" smtClean="0">
                <a:solidFill>
                  <a:schemeClr val="tx1">
                    <a:lumMod val="85000"/>
                  </a:schemeClr>
                </a:solidFill>
              </a:rPr>
              <a:t>Il fatto che il termine sia oggetto di possibile rinunzia da parte dei singoli soci dimostra come detto termine sia posto </a:t>
            </a:r>
            <a:r>
              <a:rPr lang="it-IT" b="1" u="sng" dirty="0" smtClean="0">
                <a:solidFill>
                  <a:schemeClr val="tx1">
                    <a:lumMod val="85000"/>
                  </a:schemeClr>
                </a:solidFill>
              </a:rPr>
              <a:t>solo nell’interesse dei soci, e non dei terzi (ad es., i creditori sociali)</a:t>
            </a:r>
          </a:p>
        </p:txBody>
      </p:sp>
      <p:sp>
        <p:nvSpPr>
          <p:cNvPr id="3" name="Titolo 2"/>
          <p:cNvSpPr>
            <a:spLocks noGrp="1"/>
          </p:cNvSpPr>
          <p:nvPr>
            <p:ph type="title"/>
          </p:nvPr>
        </p:nvSpPr>
        <p:spPr>
          <a:xfrm>
            <a:off x="4860032" y="457200"/>
            <a:ext cx="2819400" cy="5715000"/>
          </a:xfrm>
        </p:spPr>
        <p:txBody>
          <a:bodyPr/>
          <a:lstStyle/>
          <a:p>
            <a:pPr fontAlgn="auto">
              <a:spcAft>
                <a:spcPts val="0"/>
              </a:spcAft>
              <a:defRPr/>
            </a:pPr>
            <a:r>
              <a:rPr lang="it-IT" sz="2600" dirty="0" smtClean="0">
                <a:solidFill>
                  <a:srgbClr val="FF0000"/>
                </a:solidFill>
              </a:rPr>
              <a:t>IL TERMINE </a:t>
            </a:r>
            <a:r>
              <a:rPr lang="it-IT" sz="2600" dirty="0" err="1" smtClean="0">
                <a:solidFill>
                  <a:srgbClr val="FF0000"/>
                </a:solidFill>
              </a:rPr>
              <a:t>DI</a:t>
            </a:r>
            <a:r>
              <a:rPr lang="it-IT" sz="2600" dirty="0" smtClean="0">
                <a:solidFill>
                  <a:srgbClr val="FF0000"/>
                </a:solidFill>
              </a:rPr>
              <a:t> 30 </a:t>
            </a:r>
            <a:r>
              <a:rPr lang="it-IT" sz="2600" dirty="0" err="1" smtClean="0">
                <a:solidFill>
                  <a:srgbClr val="FF0000"/>
                </a:solidFill>
              </a:rPr>
              <a:t>GG</a:t>
            </a:r>
            <a:r>
              <a:rPr lang="it-IT" sz="2600" dirty="0" smtClean="0">
                <a:solidFill>
                  <a:srgbClr val="FF0000"/>
                </a:solidFill>
              </a:rPr>
              <a:t>. di cui all’art. 2501-ter c.c.</a:t>
            </a:r>
            <a:endParaRPr lang="it-IT" sz="2600" i="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8"/>
          <p:cNvSpPr>
            <a:spLocks noGrp="1"/>
          </p:cNvSpPr>
          <p:nvPr>
            <p:ph type="dt" sz="half" idx="11"/>
          </p:nvPr>
        </p:nvSpPr>
        <p:spPr/>
        <p:txBody>
          <a:bodyPr/>
          <a:lstStyle/>
          <a:p>
            <a:pPr>
              <a:defRPr/>
            </a:pPr>
            <a:fld id="{2488A4C6-3F40-455C-8466-D8C7953D4B7E}" type="datetime2">
              <a:rPr lang="it-IT"/>
              <a:pPr>
                <a:defRPr/>
              </a:pPr>
              <a:t>lunedì 7 agosto 2017</a:t>
            </a:fld>
            <a:endParaRPr lang="it-IT"/>
          </a:p>
        </p:txBody>
      </p:sp>
      <p:sp>
        <p:nvSpPr>
          <p:cNvPr id="5" name="Footer Placeholder 9"/>
          <p:cNvSpPr>
            <a:spLocks noGrp="1"/>
          </p:cNvSpPr>
          <p:nvPr>
            <p:ph type="ftr" sz="quarter" idx="12"/>
          </p:nvPr>
        </p:nvSpPr>
        <p:spPr/>
        <p:txBody>
          <a:bodyPr/>
          <a:lstStyle/>
          <a:p>
            <a:r>
              <a:rPr lang="it-IT"/>
              <a:t>Paolo Divizia</a:t>
            </a:r>
          </a:p>
        </p:txBody>
      </p:sp>
      <p:sp>
        <p:nvSpPr>
          <p:cNvPr id="2" name="Segnaposto contenuto 1"/>
          <p:cNvSpPr>
            <a:spLocks noGrp="1"/>
          </p:cNvSpPr>
          <p:nvPr>
            <p:ph idx="1"/>
          </p:nvPr>
        </p:nvSpPr>
        <p:spPr>
          <a:xfrm>
            <a:off x="539750" y="620713"/>
            <a:ext cx="4248150" cy="5903912"/>
          </a:xfrm>
        </p:spPr>
        <p:txBody>
          <a:bodyPr rtlCol="0">
            <a:normAutofit fontScale="92500" lnSpcReduction="20000"/>
          </a:bodyPr>
          <a:lstStyle/>
          <a:p>
            <a:pPr marL="182880" indent="-182880" fontAlgn="auto">
              <a:spcAft>
                <a:spcPts val="0"/>
              </a:spcAft>
              <a:buClr>
                <a:schemeClr val="tx1">
                  <a:lumMod val="50000"/>
                  <a:lumOff val="50000"/>
                </a:schemeClr>
              </a:buClr>
              <a:defRPr/>
            </a:pPr>
            <a:r>
              <a:rPr lang="it-IT" b="1" dirty="0" smtClean="0">
                <a:solidFill>
                  <a:schemeClr val="tx1">
                    <a:lumMod val="85000"/>
                  </a:schemeClr>
                </a:solidFill>
              </a:rPr>
              <a:t>La rinuncia è atto del socio, quale singolo soggetto, e non già espressione dell’assemblea</a:t>
            </a:r>
          </a:p>
          <a:p>
            <a:pPr marL="182880" indent="-182880" fontAlgn="auto">
              <a:spcAft>
                <a:spcPts val="0"/>
              </a:spcAft>
              <a:buClr>
                <a:schemeClr val="tx1">
                  <a:lumMod val="50000"/>
                  <a:lumOff val="50000"/>
                </a:schemeClr>
              </a:buClr>
              <a:defRPr/>
            </a:pPr>
            <a:r>
              <a:rPr lang="it-IT" b="1" dirty="0" smtClean="0">
                <a:solidFill>
                  <a:schemeClr val="tx1">
                    <a:lumMod val="85000"/>
                  </a:schemeClr>
                </a:solidFill>
              </a:rPr>
              <a:t>La rinuncia </a:t>
            </a:r>
            <a:r>
              <a:rPr lang="it-IT" b="1" u="sng" dirty="0" smtClean="0">
                <a:solidFill>
                  <a:schemeClr val="tx1">
                    <a:lumMod val="85000"/>
                  </a:schemeClr>
                </a:solidFill>
              </a:rPr>
              <a:t>non può quindi essere oggetto di delibera assembleare</a:t>
            </a:r>
            <a:r>
              <a:rPr lang="it-IT" b="1" dirty="0" smtClean="0">
                <a:solidFill>
                  <a:schemeClr val="tx1">
                    <a:lumMod val="85000"/>
                  </a:schemeClr>
                </a:solidFill>
              </a:rPr>
              <a:t> (non è sufficiente, a mio avviso, tenere una condotta di voto assembleare favorevole alla fusione senza far valere il mancato decorso del termine)</a:t>
            </a:r>
          </a:p>
          <a:p>
            <a:pPr marL="182880" indent="-182880" fontAlgn="auto">
              <a:spcAft>
                <a:spcPts val="0"/>
              </a:spcAft>
              <a:buClr>
                <a:schemeClr val="tx1">
                  <a:lumMod val="50000"/>
                  <a:lumOff val="50000"/>
                </a:schemeClr>
              </a:buClr>
              <a:defRPr/>
            </a:pPr>
            <a:endParaRPr lang="it-IT" b="1" dirty="0" smtClean="0">
              <a:solidFill>
                <a:schemeClr val="tx1">
                  <a:lumMod val="85000"/>
                </a:schemeClr>
              </a:solidFill>
            </a:endParaRPr>
          </a:p>
          <a:p>
            <a:pPr marL="182880" indent="-182880" fontAlgn="auto">
              <a:spcAft>
                <a:spcPts val="0"/>
              </a:spcAft>
              <a:buClr>
                <a:schemeClr val="tx1">
                  <a:lumMod val="50000"/>
                  <a:lumOff val="50000"/>
                </a:schemeClr>
              </a:buClr>
              <a:defRPr/>
            </a:pPr>
            <a:r>
              <a:rPr lang="it-IT" b="1" dirty="0" smtClean="0">
                <a:solidFill>
                  <a:schemeClr val="tx1">
                    <a:lumMod val="85000"/>
                  </a:schemeClr>
                </a:solidFill>
              </a:rPr>
              <a:t>La legge non prescrive una forma specifica per la rinuncia</a:t>
            </a:r>
          </a:p>
          <a:p>
            <a:pPr marL="182880" indent="-182880" fontAlgn="auto">
              <a:spcAft>
                <a:spcPts val="0"/>
              </a:spcAft>
              <a:buClr>
                <a:schemeClr val="tx1">
                  <a:lumMod val="50000"/>
                  <a:lumOff val="50000"/>
                </a:schemeClr>
              </a:buClr>
              <a:defRPr/>
            </a:pPr>
            <a:r>
              <a:rPr lang="it-IT" b="1" dirty="0" smtClean="0">
                <a:solidFill>
                  <a:schemeClr val="tx1">
                    <a:lumMod val="85000"/>
                  </a:schemeClr>
                </a:solidFill>
              </a:rPr>
              <a:t>Di regola, il notaio acquisisce le rinunce preventive al termine in forma scritta, in quanto apposte in calce all’avviso di convocazione assembleare</a:t>
            </a:r>
          </a:p>
          <a:p>
            <a:pPr marL="182880" indent="-182880" fontAlgn="auto">
              <a:spcAft>
                <a:spcPts val="0"/>
              </a:spcAft>
              <a:buClr>
                <a:schemeClr val="tx1">
                  <a:lumMod val="50000"/>
                  <a:lumOff val="50000"/>
                </a:schemeClr>
              </a:buClr>
              <a:defRPr/>
            </a:pPr>
            <a:r>
              <a:rPr lang="it-IT" b="1" dirty="0" smtClean="0">
                <a:solidFill>
                  <a:schemeClr val="tx1">
                    <a:lumMod val="85000"/>
                  </a:schemeClr>
                </a:solidFill>
              </a:rPr>
              <a:t>Le rinunce sono acquisite agli atti sociali dal Presidente dell’Assemblea, che è </a:t>
            </a:r>
            <a:r>
              <a:rPr lang="it-IT" b="1" u="sng" dirty="0" smtClean="0">
                <a:solidFill>
                  <a:schemeClr val="tx1">
                    <a:lumMod val="85000"/>
                  </a:schemeClr>
                </a:solidFill>
              </a:rPr>
              <a:t>l’unico soggetto legittimato a controllare la regolarità di costituzione dell’assemblea</a:t>
            </a:r>
            <a:endParaRPr lang="it-IT" b="1" dirty="0" smtClean="0">
              <a:solidFill>
                <a:schemeClr val="tx1">
                  <a:lumMod val="85000"/>
                </a:schemeClr>
              </a:solidFill>
            </a:endParaRPr>
          </a:p>
          <a:p>
            <a:pPr marL="182880" indent="-182880" fontAlgn="auto">
              <a:spcAft>
                <a:spcPts val="0"/>
              </a:spcAft>
              <a:buClr>
                <a:schemeClr val="tx1">
                  <a:lumMod val="50000"/>
                  <a:lumOff val="50000"/>
                </a:schemeClr>
              </a:buClr>
              <a:defRPr/>
            </a:pPr>
            <a:endParaRPr lang="it-IT" b="1" dirty="0" smtClean="0">
              <a:solidFill>
                <a:schemeClr val="tx1">
                  <a:lumMod val="85000"/>
                </a:schemeClr>
              </a:solidFill>
            </a:endParaRPr>
          </a:p>
          <a:p>
            <a:pPr marL="182880" indent="-182880" fontAlgn="auto">
              <a:spcAft>
                <a:spcPts val="0"/>
              </a:spcAft>
              <a:buClr>
                <a:schemeClr val="tx1">
                  <a:lumMod val="50000"/>
                  <a:lumOff val="50000"/>
                </a:schemeClr>
              </a:buClr>
              <a:defRPr/>
            </a:pPr>
            <a:r>
              <a:rPr lang="it-IT" b="1" dirty="0" smtClean="0">
                <a:solidFill>
                  <a:schemeClr val="tx1">
                    <a:lumMod val="85000"/>
                  </a:schemeClr>
                </a:solidFill>
              </a:rPr>
              <a:t>Qualora il Notaio verbalizzante non sia d’accordo sulla completezza della raccolta delle rinunzie, può rifiutarsi di omologare il verbale e non iscriverlo</a:t>
            </a:r>
          </a:p>
          <a:p>
            <a:pPr marL="182880" indent="-182880" fontAlgn="auto">
              <a:spcAft>
                <a:spcPts val="0"/>
              </a:spcAft>
              <a:buClr>
                <a:schemeClr val="tx1">
                  <a:lumMod val="50000"/>
                  <a:lumOff val="50000"/>
                </a:schemeClr>
              </a:buClr>
              <a:defRPr/>
            </a:pPr>
            <a:endParaRPr lang="it-IT" b="1" dirty="0" smtClean="0">
              <a:solidFill>
                <a:schemeClr val="tx1">
                  <a:lumMod val="85000"/>
                </a:schemeClr>
              </a:solidFill>
            </a:endParaRPr>
          </a:p>
          <a:p>
            <a:pPr marL="0" indent="0" fontAlgn="auto">
              <a:spcAft>
                <a:spcPts val="0"/>
              </a:spcAft>
              <a:buClr>
                <a:schemeClr val="tx1">
                  <a:lumMod val="50000"/>
                  <a:lumOff val="50000"/>
                </a:schemeClr>
              </a:buClr>
              <a:buFont typeface="Wingdings" pitchFamily="2" charset="2"/>
              <a:buNone/>
              <a:defRPr/>
            </a:pPr>
            <a:endParaRPr lang="it-IT" b="1" dirty="0" smtClean="0">
              <a:solidFill>
                <a:schemeClr val="tx1">
                  <a:lumMod val="85000"/>
                </a:schemeClr>
              </a:solidFill>
            </a:endParaRPr>
          </a:p>
        </p:txBody>
      </p:sp>
      <p:sp>
        <p:nvSpPr>
          <p:cNvPr id="3" name="Titolo 2"/>
          <p:cNvSpPr>
            <a:spLocks noGrp="1"/>
          </p:cNvSpPr>
          <p:nvPr>
            <p:ph type="title"/>
          </p:nvPr>
        </p:nvSpPr>
        <p:spPr>
          <a:xfrm>
            <a:off x="4860032" y="457200"/>
            <a:ext cx="2819400" cy="5715000"/>
          </a:xfrm>
        </p:spPr>
        <p:txBody>
          <a:bodyPr/>
          <a:lstStyle/>
          <a:p>
            <a:pPr fontAlgn="auto">
              <a:spcAft>
                <a:spcPts val="0"/>
              </a:spcAft>
              <a:defRPr/>
            </a:pPr>
            <a:r>
              <a:rPr lang="it-IT" sz="2600" dirty="0" smtClean="0">
                <a:solidFill>
                  <a:srgbClr val="FF0000"/>
                </a:solidFill>
              </a:rPr>
              <a:t>Approfondimenti sulla rinuncia al termine</a:t>
            </a:r>
            <a:endParaRPr lang="it-IT" sz="2600" i="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8"/>
          <p:cNvSpPr>
            <a:spLocks noGrp="1"/>
          </p:cNvSpPr>
          <p:nvPr>
            <p:ph type="dt" sz="half" idx="11"/>
          </p:nvPr>
        </p:nvSpPr>
        <p:spPr/>
        <p:txBody>
          <a:bodyPr/>
          <a:lstStyle/>
          <a:p>
            <a:pPr>
              <a:defRPr/>
            </a:pPr>
            <a:fld id="{2488A4C6-3F40-455C-8466-D8C7953D4B7E}" type="datetime2">
              <a:rPr lang="it-IT"/>
              <a:pPr>
                <a:defRPr/>
              </a:pPr>
              <a:t>lunedì 7 agosto 2017</a:t>
            </a:fld>
            <a:endParaRPr lang="it-IT"/>
          </a:p>
        </p:txBody>
      </p:sp>
      <p:sp>
        <p:nvSpPr>
          <p:cNvPr id="5" name="Footer Placeholder 9"/>
          <p:cNvSpPr>
            <a:spLocks noGrp="1"/>
          </p:cNvSpPr>
          <p:nvPr>
            <p:ph type="ftr" sz="quarter" idx="12"/>
          </p:nvPr>
        </p:nvSpPr>
        <p:spPr/>
        <p:txBody>
          <a:bodyPr/>
          <a:lstStyle/>
          <a:p>
            <a:r>
              <a:rPr lang="it-IT"/>
              <a:t>Paolo Divizia</a:t>
            </a:r>
          </a:p>
        </p:txBody>
      </p:sp>
      <p:sp>
        <p:nvSpPr>
          <p:cNvPr id="2" name="Segnaposto contenuto 1"/>
          <p:cNvSpPr>
            <a:spLocks noGrp="1"/>
          </p:cNvSpPr>
          <p:nvPr>
            <p:ph idx="1"/>
          </p:nvPr>
        </p:nvSpPr>
        <p:spPr>
          <a:xfrm>
            <a:off x="539750" y="620713"/>
            <a:ext cx="4248150" cy="5903912"/>
          </a:xfrm>
        </p:spPr>
        <p:txBody>
          <a:bodyPr rtlCol="0">
            <a:normAutofit fontScale="92500" lnSpcReduction="10000"/>
          </a:bodyPr>
          <a:lstStyle/>
          <a:p>
            <a:pPr marL="182880" indent="-182880" fontAlgn="auto">
              <a:spcAft>
                <a:spcPts val="0"/>
              </a:spcAft>
              <a:buClr>
                <a:schemeClr val="tx1">
                  <a:lumMod val="50000"/>
                  <a:lumOff val="50000"/>
                </a:schemeClr>
              </a:buClr>
              <a:defRPr/>
            </a:pPr>
            <a:r>
              <a:rPr lang="it-IT" b="1" dirty="0" smtClean="0">
                <a:solidFill>
                  <a:schemeClr val="tx1">
                    <a:lumMod val="85000"/>
                  </a:schemeClr>
                </a:solidFill>
              </a:rPr>
              <a:t>La rinuncia al termine di 30 gg. deve essere effettuata nei confronti  di una specifica fusione ed acquisita volta per volta </a:t>
            </a:r>
          </a:p>
          <a:p>
            <a:pPr marL="182880" indent="-182880" fontAlgn="auto">
              <a:spcAft>
                <a:spcPts val="0"/>
              </a:spcAft>
              <a:buClr>
                <a:schemeClr val="tx1">
                  <a:lumMod val="50000"/>
                  <a:lumOff val="50000"/>
                </a:schemeClr>
              </a:buClr>
              <a:defRPr/>
            </a:pPr>
            <a:r>
              <a:rPr lang="it-IT" b="1" dirty="0" smtClean="0">
                <a:solidFill>
                  <a:schemeClr val="tx1">
                    <a:lumMod val="85000"/>
                  </a:schemeClr>
                </a:solidFill>
              </a:rPr>
              <a:t>Non è ammessa una </a:t>
            </a:r>
            <a:r>
              <a:rPr lang="it-IT" b="1" u="sng" dirty="0" smtClean="0">
                <a:solidFill>
                  <a:schemeClr val="tx1">
                    <a:lumMod val="85000"/>
                  </a:schemeClr>
                </a:solidFill>
              </a:rPr>
              <a:t>rinuncia preventiva al termine in generale</a:t>
            </a:r>
          </a:p>
          <a:p>
            <a:pPr marL="182880" indent="-182880" fontAlgn="auto">
              <a:spcAft>
                <a:spcPts val="0"/>
              </a:spcAft>
              <a:buClr>
                <a:schemeClr val="tx1">
                  <a:lumMod val="50000"/>
                  <a:lumOff val="50000"/>
                </a:schemeClr>
              </a:buClr>
              <a:defRPr/>
            </a:pPr>
            <a:r>
              <a:rPr lang="it-IT" b="1" dirty="0" smtClean="0">
                <a:solidFill>
                  <a:schemeClr val="tx1">
                    <a:lumMod val="85000"/>
                  </a:schemeClr>
                </a:solidFill>
              </a:rPr>
              <a:t>Forti dubbi possono essere sollevati sulla legittimità di una clausola statutaria di rinuncia preventiva al termine (dubbi sull’interpretazione estensiva dell’art. 2482-bis c.c.)</a:t>
            </a:r>
          </a:p>
          <a:p>
            <a:pPr marL="182880" indent="-182880" fontAlgn="auto">
              <a:spcAft>
                <a:spcPts val="0"/>
              </a:spcAft>
              <a:buClr>
                <a:schemeClr val="tx1">
                  <a:lumMod val="50000"/>
                  <a:lumOff val="50000"/>
                </a:schemeClr>
              </a:buClr>
              <a:defRPr/>
            </a:pPr>
            <a:r>
              <a:rPr lang="it-IT" b="1" dirty="0" smtClean="0">
                <a:solidFill>
                  <a:schemeClr val="tx1">
                    <a:lumMod val="85000"/>
                  </a:schemeClr>
                </a:solidFill>
              </a:rPr>
              <a:t>NON E’ AMMESSA, e comunque è improduttiva di effetti, una RINUNCIA AL TERMINE SUCCESSIVA ALLA DELIBERA</a:t>
            </a:r>
          </a:p>
          <a:p>
            <a:pPr marL="182880" indent="-182880" fontAlgn="auto">
              <a:spcAft>
                <a:spcPts val="0"/>
              </a:spcAft>
              <a:buClr>
                <a:schemeClr val="tx1">
                  <a:lumMod val="50000"/>
                  <a:lumOff val="50000"/>
                </a:schemeClr>
              </a:buClr>
              <a:defRPr/>
            </a:pPr>
            <a:r>
              <a:rPr lang="it-IT" b="1" dirty="0" smtClean="0">
                <a:solidFill>
                  <a:schemeClr val="tx1">
                    <a:lumMod val="85000"/>
                  </a:schemeClr>
                </a:solidFill>
              </a:rPr>
              <a:t>DEL PARI NON AMMESSA una delibera con “evento-rinuncia” dedotto in condizione sospensiva</a:t>
            </a:r>
          </a:p>
          <a:p>
            <a:pPr marL="182880" indent="-182880" fontAlgn="auto">
              <a:spcAft>
                <a:spcPts val="0"/>
              </a:spcAft>
              <a:buClr>
                <a:schemeClr val="tx1">
                  <a:lumMod val="50000"/>
                  <a:lumOff val="50000"/>
                </a:schemeClr>
              </a:buClr>
              <a:defRPr/>
            </a:pPr>
            <a:r>
              <a:rPr lang="it-IT" b="1" dirty="0" smtClean="0">
                <a:solidFill>
                  <a:schemeClr val="tx1">
                    <a:lumMod val="85000"/>
                  </a:schemeClr>
                </a:solidFill>
              </a:rPr>
              <a:t>IL TERMINE PUO’ ESSERE OGGETTO </a:t>
            </a:r>
            <a:r>
              <a:rPr lang="it-IT" b="1" dirty="0" err="1" smtClean="0">
                <a:solidFill>
                  <a:schemeClr val="tx1">
                    <a:lumMod val="85000"/>
                  </a:schemeClr>
                </a:solidFill>
              </a:rPr>
              <a:t>DI</a:t>
            </a:r>
            <a:r>
              <a:rPr lang="it-IT" b="1" dirty="0" smtClean="0">
                <a:solidFill>
                  <a:schemeClr val="tx1">
                    <a:lumMod val="85000"/>
                  </a:schemeClr>
                </a:solidFill>
              </a:rPr>
              <a:t> RINUNCIA ANCHE NELLE IPOTESI </a:t>
            </a:r>
            <a:r>
              <a:rPr lang="it-IT" b="1" dirty="0" err="1" smtClean="0">
                <a:solidFill>
                  <a:schemeClr val="tx1">
                    <a:lumMod val="85000"/>
                  </a:schemeClr>
                </a:solidFill>
              </a:rPr>
              <a:t>DI</a:t>
            </a:r>
            <a:r>
              <a:rPr lang="it-IT" b="1" dirty="0" smtClean="0">
                <a:solidFill>
                  <a:schemeClr val="tx1">
                    <a:lumMod val="85000"/>
                  </a:schemeClr>
                </a:solidFill>
              </a:rPr>
              <a:t> TERMINE ABBREVIATO (15 gg. per le società non azionarie)</a:t>
            </a:r>
          </a:p>
          <a:p>
            <a:pPr marL="182880" indent="-182880" fontAlgn="auto">
              <a:spcAft>
                <a:spcPts val="0"/>
              </a:spcAft>
              <a:buClr>
                <a:schemeClr val="tx1">
                  <a:lumMod val="50000"/>
                  <a:lumOff val="50000"/>
                </a:schemeClr>
              </a:buClr>
              <a:defRPr/>
            </a:pPr>
            <a:r>
              <a:rPr lang="it-IT" b="1" dirty="0" smtClean="0">
                <a:solidFill>
                  <a:schemeClr val="tx1">
                    <a:lumMod val="85000"/>
                  </a:schemeClr>
                </a:solidFill>
              </a:rPr>
              <a:t>LA RINUNCIA E’ IRREVOCABILE – una volta che essa perviene alla società crea un affidamento giuridicamente rilevante</a:t>
            </a:r>
          </a:p>
          <a:p>
            <a:pPr marL="0" indent="0" fontAlgn="auto">
              <a:spcAft>
                <a:spcPts val="0"/>
              </a:spcAft>
              <a:buClr>
                <a:schemeClr val="tx1">
                  <a:lumMod val="50000"/>
                  <a:lumOff val="50000"/>
                </a:schemeClr>
              </a:buClr>
              <a:buFont typeface="Wingdings" pitchFamily="2" charset="2"/>
              <a:buNone/>
              <a:defRPr/>
            </a:pPr>
            <a:endParaRPr lang="it-IT" b="1" dirty="0" smtClean="0">
              <a:solidFill>
                <a:schemeClr val="tx1">
                  <a:lumMod val="85000"/>
                </a:schemeClr>
              </a:solidFill>
            </a:endParaRPr>
          </a:p>
        </p:txBody>
      </p:sp>
      <p:sp>
        <p:nvSpPr>
          <p:cNvPr id="3" name="Titolo 2"/>
          <p:cNvSpPr>
            <a:spLocks noGrp="1"/>
          </p:cNvSpPr>
          <p:nvPr>
            <p:ph type="title"/>
          </p:nvPr>
        </p:nvSpPr>
        <p:spPr>
          <a:xfrm>
            <a:off x="4860032" y="457200"/>
            <a:ext cx="2819400" cy="5715000"/>
          </a:xfrm>
        </p:spPr>
        <p:txBody>
          <a:bodyPr/>
          <a:lstStyle/>
          <a:p>
            <a:pPr fontAlgn="auto">
              <a:spcAft>
                <a:spcPts val="0"/>
              </a:spcAft>
              <a:defRPr/>
            </a:pPr>
            <a:r>
              <a:rPr lang="it-IT" sz="2600" dirty="0" smtClean="0">
                <a:solidFill>
                  <a:srgbClr val="FF0000"/>
                </a:solidFill>
              </a:rPr>
              <a:t>Approfondimenti sulla rinuncia al termine</a:t>
            </a:r>
            <a:endParaRPr lang="it-IT" sz="2600" i="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8"/>
          <p:cNvSpPr>
            <a:spLocks noGrp="1"/>
          </p:cNvSpPr>
          <p:nvPr>
            <p:ph type="dt" sz="half" idx="11"/>
          </p:nvPr>
        </p:nvSpPr>
        <p:spPr/>
        <p:txBody>
          <a:bodyPr/>
          <a:lstStyle/>
          <a:p>
            <a:pPr>
              <a:defRPr/>
            </a:pPr>
            <a:fld id="{2488A4C6-3F40-455C-8466-D8C7953D4B7E}" type="datetime2">
              <a:rPr lang="it-IT"/>
              <a:pPr>
                <a:defRPr/>
              </a:pPr>
              <a:t>lunedì 7 agosto 2017</a:t>
            </a:fld>
            <a:endParaRPr lang="it-IT"/>
          </a:p>
        </p:txBody>
      </p:sp>
      <p:sp>
        <p:nvSpPr>
          <p:cNvPr id="5" name="Footer Placeholder 9"/>
          <p:cNvSpPr>
            <a:spLocks noGrp="1"/>
          </p:cNvSpPr>
          <p:nvPr>
            <p:ph type="ftr" sz="quarter" idx="12"/>
          </p:nvPr>
        </p:nvSpPr>
        <p:spPr/>
        <p:txBody>
          <a:bodyPr/>
          <a:lstStyle/>
          <a:p>
            <a:r>
              <a:rPr lang="it-IT"/>
              <a:t>Paolo Divizia</a:t>
            </a:r>
          </a:p>
        </p:txBody>
      </p:sp>
      <p:sp>
        <p:nvSpPr>
          <p:cNvPr id="2" name="Segnaposto contenuto 1"/>
          <p:cNvSpPr>
            <a:spLocks noGrp="1"/>
          </p:cNvSpPr>
          <p:nvPr>
            <p:ph idx="1"/>
          </p:nvPr>
        </p:nvSpPr>
        <p:spPr>
          <a:xfrm>
            <a:off x="539750" y="620713"/>
            <a:ext cx="4248150" cy="5903912"/>
          </a:xfrm>
        </p:spPr>
        <p:txBody>
          <a:bodyPr rtlCol="0">
            <a:normAutofit fontScale="85000" lnSpcReduction="10000"/>
          </a:bodyPr>
          <a:lstStyle/>
          <a:p>
            <a:pPr marL="182880" indent="-182880" fontAlgn="auto">
              <a:spcAft>
                <a:spcPts val="0"/>
              </a:spcAft>
              <a:buClr>
                <a:schemeClr val="tx1">
                  <a:lumMod val="50000"/>
                  <a:lumOff val="50000"/>
                </a:schemeClr>
              </a:buClr>
              <a:defRPr/>
            </a:pPr>
            <a:r>
              <a:rPr lang="it-IT" b="1" dirty="0" smtClean="0">
                <a:solidFill>
                  <a:schemeClr val="tx1">
                    <a:lumMod val="85000"/>
                  </a:schemeClr>
                </a:solidFill>
              </a:rPr>
              <a:t>ELEMENTO IMPORTANTE E’ QUELLO DELLA LEGITTIMAZIONE ATTIVA ALLA RINUNCIA. </a:t>
            </a:r>
          </a:p>
          <a:p>
            <a:pPr marL="182880" indent="-182880" fontAlgn="auto">
              <a:spcAft>
                <a:spcPts val="0"/>
              </a:spcAft>
              <a:buClr>
                <a:schemeClr val="tx1">
                  <a:lumMod val="50000"/>
                  <a:lumOff val="50000"/>
                </a:schemeClr>
              </a:buClr>
              <a:buNone/>
              <a:defRPr/>
            </a:pPr>
            <a:r>
              <a:rPr lang="it-IT" b="1" i="1" dirty="0" smtClean="0">
                <a:solidFill>
                  <a:schemeClr val="tx1">
                    <a:lumMod val="85000"/>
                  </a:schemeClr>
                </a:solidFill>
              </a:rPr>
              <a:t>	CHI PUO’ LEGITTIMAMENTE RINUNCIARE AL TERMINE?</a:t>
            </a:r>
          </a:p>
          <a:p>
            <a:pPr marL="182880" indent="-182880" fontAlgn="auto">
              <a:spcAft>
                <a:spcPts val="0"/>
              </a:spcAft>
              <a:buClr>
                <a:schemeClr val="tx1">
                  <a:lumMod val="50000"/>
                  <a:lumOff val="50000"/>
                </a:schemeClr>
              </a:buClr>
              <a:defRPr/>
            </a:pPr>
            <a:endParaRPr lang="it-IT" b="1" dirty="0" smtClean="0">
              <a:solidFill>
                <a:schemeClr val="tx1">
                  <a:lumMod val="85000"/>
                </a:schemeClr>
              </a:solidFill>
            </a:endParaRPr>
          </a:p>
          <a:p>
            <a:pPr marL="182880" indent="-182880" fontAlgn="auto">
              <a:spcAft>
                <a:spcPts val="0"/>
              </a:spcAft>
              <a:buClr>
                <a:schemeClr val="tx1">
                  <a:lumMod val="50000"/>
                  <a:lumOff val="50000"/>
                </a:schemeClr>
              </a:buClr>
              <a:defRPr/>
            </a:pPr>
            <a:r>
              <a:rPr lang="it-IT" b="1" dirty="0" smtClean="0">
                <a:solidFill>
                  <a:schemeClr val="tx1">
                    <a:lumMod val="85000"/>
                  </a:schemeClr>
                </a:solidFill>
              </a:rPr>
              <a:t>LA REGOLA E’ QUELLA SECONDO CUI PUO’ RINUNCIARE AL TERMINE SOLO COLUI IL QUALE NELL’ASSEMBLEA CHIAMATA A DELIBERARE SULL’APPROVAZIONE DEL PROGETTO </a:t>
            </a:r>
            <a:r>
              <a:rPr lang="it-IT" b="1" dirty="0" err="1" smtClean="0">
                <a:solidFill>
                  <a:schemeClr val="tx1">
                    <a:lumMod val="85000"/>
                  </a:schemeClr>
                </a:solidFill>
              </a:rPr>
              <a:t>DI</a:t>
            </a:r>
            <a:r>
              <a:rPr lang="it-IT" b="1" dirty="0" smtClean="0">
                <a:solidFill>
                  <a:schemeClr val="tx1">
                    <a:lumMod val="85000"/>
                  </a:schemeClr>
                </a:solidFill>
              </a:rPr>
              <a:t> FUSIONE </a:t>
            </a:r>
            <a:r>
              <a:rPr lang="it-IT" b="1" u="sng" dirty="0" smtClean="0">
                <a:solidFill>
                  <a:schemeClr val="tx1">
                    <a:lumMod val="85000"/>
                  </a:schemeClr>
                </a:solidFill>
              </a:rPr>
              <a:t>GODE DEL DIRITTO </a:t>
            </a:r>
            <a:r>
              <a:rPr lang="it-IT" b="1" u="sng" dirty="0" err="1" smtClean="0">
                <a:solidFill>
                  <a:schemeClr val="tx1">
                    <a:lumMod val="85000"/>
                  </a:schemeClr>
                </a:solidFill>
              </a:rPr>
              <a:t>DI</a:t>
            </a:r>
            <a:r>
              <a:rPr lang="it-IT" b="1" u="sng" dirty="0" smtClean="0">
                <a:solidFill>
                  <a:schemeClr val="tx1">
                    <a:lumMod val="85000"/>
                  </a:schemeClr>
                </a:solidFill>
              </a:rPr>
              <a:t> VOTO</a:t>
            </a:r>
            <a:r>
              <a:rPr lang="it-IT" b="1" dirty="0" smtClean="0">
                <a:solidFill>
                  <a:schemeClr val="tx1">
                    <a:lumMod val="85000"/>
                  </a:schemeClr>
                </a:solidFill>
              </a:rPr>
              <a:t>.</a:t>
            </a:r>
          </a:p>
          <a:p>
            <a:pPr marL="182880" indent="-182880" fontAlgn="auto">
              <a:spcAft>
                <a:spcPts val="0"/>
              </a:spcAft>
              <a:buClr>
                <a:schemeClr val="tx1">
                  <a:lumMod val="50000"/>
                  <a:lumOff val="50000"/>
                </a:schemeClr>
              </a:buClr>
              <a:defRPr/>
            </a:pPr>
            <a:r>
              <a:rPr lang="it-IT" b="1" dirty="0" smtClean="0">
                <a:solidFill>
                  <a:schemeClr val="tx1">
                    <a:lumMod val="85000"/>
                  </a:schemeClr>
                </a:solidFill>
              </a:rPr>
              <a:t>Il termine infatti mira ad assicurare, a chi poi sarà chiamato a votare, uno spazio temporale per acquisire informazioni utili per maturare il giudizio di voto (ad esempio, studiando il progetto ed il rapporto di cambio)</a:t>
            </a:r>
          </a:p>
          <a:p>
            <a:pPr marL="182880" indent="-182880" fontAlgn="auto">
              <a:spcAft>
                <a:spcPts val="0"/>
              </a:spcAft>
              <a:buClr>
                <a:schemeClr val="tx1">
                  <a:lumMod val="50000"/>
                  <a:lumOff val="50000"/>
                </a:schemeClr>
              </a:buClr>
              <a:defRPr/>
            </a:pPr>
            <a:r>
              <a:rPr lang="it-IT" b="1" dirty="0" smtClean="0">
                <a:solidFill>
                  <a:schemeClr val="tx1">
                    <a:lumMod val="85000"/>
                  </a:schemeClr>
                </a:solidFill>
              </a:rPr>
              <a:t>CHI PUO’ RINUNCIARE:</a:t>
            </a:r>
          </a:p>
          <a:p>
            <a:pPr marL="182880" indent="-182880" fontAlgn="auto">
              <a:spcAft>
                <a:spcPts val="0"/>
              </a:spcAft>
              <a:buClr>
                <a:schemeClr val="tx1">
                  <a:lumMod val="50000"/>
                  <a:lumOff val="50000"/>
                </a:schemeClr>
              </a:buClr>
              <a:buFontTx/>
              <a:buChar char="-"/>
              <a:defRPr/>
            </a:pPr>
            <a:r>
              <a:rPr lang="it-IT" b="1" dirty="0" smtClean="0">
                <a:solidFill>
                  <a:schemeClr val="tx1">
                    <a:lumMod val="85000"/>
                  </a:schemeClr>
                </a:solidFill>
              </a:rPr>
              <a:t>soci muniti del diritto di voto nell’assemblea straordinaria  (che delibera sul progetto) – </a:t>
            </a:r>
            <a:r>
              <a:rPr lang="it-IT" b="1" u="sng" dirty="0" smtClean="0">
                <a:solidFill>
                  <a:schemeClr val="tx1">
                    <a:lumMod val="85000"/>
                  </a:schemeClr>
                </a:solidFill>
              </a:rPr>
              <a:t>NO il socio MOROSO</a:t>
            </a:r>
          </a:p>
          <a:p>
            <a:pPr marL="182880" indent="-182880" fontAlgn="auto">
              <a:spcAft>
                <a:spcPts val="0"/>
              </a:spcAft>
              <a:buClr>
                <a:schemeClr val="tx1">
                  <a:lumMod val="50000"/>
                  <a:lumOff val="50000"/>
                </a:schemeClr>
              </a:buClr>
              <a:buFontTx/>
              <a:buChar char="-"/>
              <a:defRPr/>
            </a:pPr>
            <a:r>
              <a:rPr lang="it-IT" b="1" dirty="0" smtClean="0">
                <a:solidFill>
                  <a:schemeClr val="tx1">
                    <a:lumMod val="85000"/>
                  </a:schemeClr>
                </a:solidFill>
              </a:rPr>
              <a:t>creditore pignoratizio, usufruttuario (salvo diversa </a:t>
            </a:r>
            <a:r>
              <a:rPr lang="it-IT" b="1" dirty="0" err="1" smtClean="0">
                <a:solidFill>
                  <a:schemeClr val="tx1">
                    <a:lumMod val="85000"/>
                  </a:schemeClr>
                </a:solidFill>
              </a:rPr>
              <a:t>pattuizione</a:t>
            </a:r>
            <a:r>
              <a:rPr lang="it-IT" b="1" dirty="0" smtClean="0">
                <a:solidFill>
                  <a:schemeClr val="tx1">
                    <a:lumMod val="85000"/>
                  </a:schemeClr>
                </a:solidFill>
              </a:rPr>
              <a:t> nel titolo) e custode </a:t>
            </a:r>
          </a:p>
          <a:p>
            <a:pPr marL="182880" indent="-182880" fontAlgn="auto">
              <a:spcAft>
                <a:spcPts val="0"/>
              </a:spcAft>
              <a:buClr>
                <a:schemeClr val="tx1">
                  <a:lumMod val="50000"/>
                  <a:lumOff val="50000"/>
                </a:schemeClr>
              </a:buClr>
              <a:buFontTx/>
              <a:buChar char="-"/>
              <a:defRPr/>
            </a:pPr>
            <a:r>
              <a:rPr lang="it-IT" b="1" dirty="0" smtClean="0">
                <a:solidFill>
                  <a:schemeClr val="tx1">
                    <a:lumMod val="85000"/>
                  </a:schemeClr>
                </a:solidFill>
              </a:rPr>
              <a:t>possessori di strumenti finanziari muniti del diritto di voto</a:t>
            </a:r>
          </a:p>
          <a:p>
            <a:pPr marL="182880" indent="-182880" fontAlgn="auto">
              <a:spcAft>
                <a:spcPts val="0"/>
              </a:spcAft>
              <a:buClr>
                <a:schemeClr val="tx1">
                  <a:lumMod val="50000"/>
                  <a:lumOff val="50000"/>
                </a:schemeClr>
              </a:buClr>
              <a:buNone/>
              <a:defRPr/>
            </a:pPr>
            <a:endParaRPr lang="it-IT" b="1" dirty="0" smtClean="0">
              <a:solidFill>
                <a:schemeClr val="tx1">
                  <a:lumMod val="85000"/>
                </a:schemeClr>
              </a:solidFill>
            </a:endParaRPr>
          </a:p>
          <a:p>
            <a:pPr marL="182880" indent="-182880" fontAlgn="auto">
              <a:spcAft>
                <a:spcPts val="0"/>
              </a:spcAft>
              <a:buClr>
                <a:schemeClr val="tx1">
                  <a:lumMod val="50000"/>
                  <a:lumOff val="50000"/>
                </a:schemeClr>
              </a:buClr>
              <a:defRPr/>
            </a:pPr>
            <a:r>
              <a:rPr lang="it-IT" b="1" dirty="0" smtClean="0">
                <a:solidFill>
                  <a:schemeClr val="tx1">
                    <a:lumMod val="85000"/>
                  </a:schemeClr>
                </a:solidFill>
              </a:rPr>
              <a:t>Vedi Orientamento Triveneto </a:t>
            </a:r>
            <a:r>
              <a:rPr lang="it-IT" b="1" dirty="0" err="1" smtClean="0">
                <a:solidFill>
                  <a:schemeClr val="tx1">
                    <a:lumMod val="85000"/>
                  </a:schemeClr>
                </a:solidFill>
              </a:rPr>
              <a:t>L.E</a:t>
            </a:r>
            <a:r>
              <a:rPr lang="it-IT" b="1" dirty="0" smtClean="0">
                <a:solidFill>
                  <a:schemeClr val="tx1">
                    <a:lumMod val="85000"/>
                  </a:schemeClr>
                </a:solidFill>
              </a:rPr>
              <a:t>.7. (commento) </a:t>
            </a:r>
          </a:p>
        </p:txBody>
      </p:sp>
      <p:sp>
        <p:nvSpPr>
          <p:cNvPr id="3" name="Titolo 2"/>
          <p:cNvSpPr>
            <a:spLocks noGrp="1"/>
          </p:cNvSpPr>
          <p:nvPr>
            <p:ph type="title"/>
          </p:nvPr>
        </p:nvSpPr>
        <p:spPr>
          <a:xfrm>
            <a:off x="4860032" y="457200"/>
            <a:ext cx="2819400" cy="5715000"/>
          </a:xfrm>
        </p:spPr>
        <p:txBody>
          <a:bodyPr/>
          <a:lstStyle/>
          <a:p>
            <a:pPr fontAlgn="auto">
              <a:spcAft>
                <a:spcPts val="0"/>
              </a:spcAft>
              <a:defRPr/>
            </a:pPr>
            <a:r>
              <a:rPr lang="it-IT" sz="2600" dirty="0" smtClean="0">
                <a:solidFill>
                  <a:srgbClr val="FF0000"/>
                </a:solidFill>
              </a:rPr>
              <a:t>Approfondimenti sulla rinuncia al termine</a:t>
            </a:r>
            <a:endParaRPr lang="it-IT" sz="2600" i="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8"/>
          <p:cNvSpPr>
            <a:spLocks noGrp="1"/>
          </p:cNvSpPr>
          <p:nvPr>
            <p:ph type="dt" sz="half" idx="11"/>
          </p:nvPr>
        </p:nvSpPr>
        <p:spPr/>
        <p:txBody>
          <a:bodyPr/>
          <a:lstStyle/>
          <a:p>
            <a:pPr>
              <a:defRPr/>
            </a:pPr>
            <a:fld id="{2488A4C6-3F40-455C-8466-D8C7953D4B7E}" type="datetime2">
              <a:rPr lang="it-IT"/>
              <a:pPr>
                <a:defRPr/>
              </a:pPr>
              <a:t>lunedì 7 agosto 2017</a:t>
            </a:fld>
            <a:endParaRPr lang="it-IT"/>
          </a:p>
        </p:txBody>
      </p:sp>
      <p:sp>
        <p:nvSpPr>
          <p:cNvPr id="5" name="Footer Placeholder 9"/>
          <p:cNvSpPr>
            <a:spLocks noGrp="1"/>
          </p:cNvSpPr>
          <p:nvPr>
            <p:ph type="ftr" sz="quarter" idx="12"/>
          </p:nvPr>
        </p:nvSpPr>
        <p:spPr/>
        <p:txBody>
          <a:bodyPr/>
          <a:lstStyle/>
          <a:p>
            <a:r>
              <a:rPr lang="it-IT"/>
              <a:t>Paolo Divizia</a:t>
            </a:r>
          </a:p>
        </p:txBody>
      </p:sp>
      <p:sp>
        <p:nvSpPr>
          <p:cNvPr id="2" name="Segnaposto contenuto 1"/>
          <p:cNvSpPr>
            <a:spLocks noGrp="1"/>
          </p:cNvSpPr>
          <p:nvPr>
            <p:ph idx="1"/>
          </p:nvPr>
        </p:nvSpPr>
        <p:spPr>
          <a:xfrm>
            <a:off x="539750" y="620713"/>
            <a:ext cx="4248150" cy="5903912"/>
          </a:xfrm>
        </p:spPr>
        <p:txBody>
          <a:bodyPr rtlCol="0">
            <a:normAutofit fontScale="92500" lnSpcReduction="10000"/>
          </a:bodyPr>
          <a:lstStyle/>
          <a:p>
            <a:pPr marL="182880" indent="-182880" fontAlgn="auto">
              <a:spcAft>
                <a:spcPts val="0"/>
              </a:spcAft>
              <a:buClr>
                <a:schemeClr val="tx1">
                  <a:lumMod val="50000"/>
                  <a:lumOff val="50000"/>
                </a:schemeClr>
              </a:buClr>
              <a:defRPr/>
            </a:pPr>
            <a:r>
              <a:rPr lang="it-IT" b="1" dirty="0" smtClean="0">
                <a:solidFill>
                  <a:schemeClr val="tx1">
                    <a:lumMod val="85000"/>
                  </a:schemeClr>
                </a:solidFill>
              </a:rPr>
              <a:t>LA PREDISPOSIZIONE DEL PROGETTO ED IL RELATIVO DEPOSITO AI FINI DELL’ISCRIZIONE NEL REGISTRO DELLE IMPRESE </a:t>
            </a:r>
            <a:r>
              <a:rPr lang="it-IT" b="1" u="sng" dirty="0" smtClean="0">
                <a:solidFill>
                  <a:schemeClr val="tx1">
                    <a:lumMod val="85000"/>
                  </a:schemeClr>
                </a:solidFill>
              </a:rPr>
              <a:t>NON PUO’ MAI ESSERE OGGETTO </a:t>
            </a:r>
            <a:r>
              <a:rPr lang="it-IT" b="1" u="sng" dirty="0" err="1" smtClean="0">
                <a:solidFill>
                  <a:schemeClr val="tx1">
                    <a:lumMod val="85000"/>
                  </a:schemeClr>
                </a:solidFill>
              </a:rPr>
              <a:t>DI</a:t>
            </a:r>
            <a:r>
              <a:rPr lang="it-IT" b="1" u="sng" dirty="0" smtClean="0">
                <a:solidFill>
                  <a:schemeClr val="tx1">
                    <a:lumMod val="85000"/>
                  </a:schemeClr>
                </a:solidFill>
              </a:rPr>
              <a:t> RINUNCIA</a:t>
            </a:r>
            <a:endParaRPr lang="it-IT" b="1" i="1" u="sng" dirty="0" smtClean="0">
              <a:solidFill>
                <a:schemeClr val="tx1">
                  <a:lumMod val="85000"/>
                </a:schemeClr>
              </a:solidFill>
            </a:endParaRPr>
          </a:p>
          <a:p>
            <a:pPr marL="182880" indent="-182880" fontAlgn="auto">
              <a:spcAft>
                <a:spcPts val="0"/>
              </a:spcAft>
              <a:buClr>
                <a:schemeClr val="tx1">
                  <a:lumMod val="50000"/>
                  <a:lumOff val="50000"/>
                </a:schemeClr>
              </a:buClr>
              <a:defRPr/>
            </a:pPr>
            <a:endParaRPr lang="it-IT" b="1" dirty="0" smtClean="0">
              <a:solidFill>
                <a:schemeClr val="tx1">
                  <a:lumMod val="85000"/>
                </a:schemeClr>
              </a:solidFill>
            </a:endParaRPr>
          </a:p>
          <a:p>
            <a:pPr marL="182880" indent="-182880" fontAlgn="auto">
              <a:spcAft>
                <a:spcPts val="0"/>
              </a:spcAft>
              <a:buClr>
                <a:schemeClr val="tx1">
                  <a:lumMod val="50000"/>
                  <a:lumOff val="50000"/>
                </a:schemeClr>
              </a:buClr>
              <a:defRPr/>
            </a:pPr>
            <a:r>
              <a:rPr lang="it-IT" b="1" dirty="0" smtClean="0">
                <a:solidFill>
                  <a:schemeClr val="tx1">
                    <a:lumMod val="85000"/>
                  </a:schemeClr>
                </a:solidFill>
              </a:rPr>
              <a:t>Il deposito deve intendersi prescritto dalla legge anche </a:t>
            </a:r>
            <a:r>
              <a:rPr lang="it-IT" b="1" u="sng" dirty="0" smtClean="0">
                <a:solidFill>
                  <a:schemeClr val="tx1">
                    <a:lumMod val="85000"/>
                  </a:schemeClr>
                </a:solidFill>
              </a:rPr>
              <a:t>nell’interesse dei terzi</a:t>
            </a:r>
          </a:p>
          <a:p>
            <a:pPr marL="182880" indent="-182880" fontAlgn="auto">
              <a:spcAft>
                <a:spcPts val="0"/>
              </a:spcAft>
              <a:buClr>
                <a:schemeClr val="tx1">
                  <a:lumMod val="50000"/>
                  <a:lumOff val="50000"/>
                </a:schemeClr>
              </a:buClr>
              <a:defRPr/>
            </a:pPr>
            <a:r>
              <a:rPr lang="it-IT" b="1" dirty="0" smtClean="0">
                <a:solidFill>
                  <a:schemeClr val="tx1">
                    <a:lumMod val="85000"/>
                  </a:schemeClr>
                </a:solidFill>
              </a:rPr>
              <a:t>Analisi art. 2502 c.c.: se il deposito del progetto non fosse stato disposto anche nell’interesse dei terzi non avrebbe avuto senso vietare, in fase di delibera di fusione, l’approvazione di </a:t>
            </a:r>
            <a:r>
              <a:rPr lang="it-IT" b="1" u="sng" dirty="0" smtClean="0">
                <a:solidFill>
                  <a:schemeClr val="tx1">
                    <a:lumMod val="85000"/>
                  </a:schemeClr>
                </a:solidFill>
              </a:rPr>
              <a:t>modifiche al progetto che incidano sui diritti dei terzi;</a:t>
            </a:r>
          </a:p>
          <a:p>
            <a:pPr marL="182880" indent="-182880" fontAlgn="auto">
              <a:spcAft>
                <a:spcPts val="0"/>
              </a:spcAft>
              <a:buClr>
                <a:schemeClr val="tx1">
                  <a:lumMod val="50000"/>
                  <a:lumOff val="50000"/>
                </a:schemeClr>
              </a:buClr>
              <a:defRPr/>
            </a:pPr>
            <a:r>
              <a:rPr lang="it-IT" b="1" dirty="0" smtClean="0">
                <a:solidFill>
                  <a:schemeClr val="tx1">
                    <a:lumMod val="85000"/>
                  </a:schemeClr>
                </a:solidFill>
              </a:rPr>
              <a:t>Il rilievo del deposito verso i terzi emerge anche con chiarezza se si considera che </a:t>
            </a:r>
            <a:r>
              <a:rPr lang="it-IT" b="1" u="sng" dirty="0" smtClean="0">
                <a:solidFill>
                  <a:schemeClr val="tx1">
                    <a:lumMod val="85000"/>
                  </a:schemeClr>
                </a:solidFill>
              </a:rPr>
              <a:t>la data di tale deposito è determinante ai fini della individuazione della cerchia di creditori legittimati all’opposizione ex art. 2503 c.c. (“creditori anteriori all’iscrizione prevista nel terzo comma dell’art. 2501-ter”)</a:t>
            </a:r>
            <a:endParaRPr lang="it-IT" b="1" dirty="0" smtClean="0">
              <a:solidFill>
                <a:schemeClr val="tx1">
                  <a:lumMod val="85000"/>
                </a:schemeClr>
              </a:solidFill>
            </a:endParaRPr>
          </a:p>
        </p:txBody>
      </p:sp>
      <p:sp>
        <p:nvSpPr>
          <p:cNvPr id="3" name="Titolo 2"/>
          <p:cNvSpPr>
            <a:spLocks noGrp="1"/>
          </p:cNvSpPr>
          <p:nvPr>
            <p:ph type="title"/>
          </p:nvPr>
        </p:nvSpPr>
        <p:spPr>
          <a:xfrm>
            <a:off x="4860032" y="457200"/>
            <a:ext cx="2819400" cy="5715000"/>
          </a:xfrm>
        </p:spPr>
        <p:txBody>
          <a:bodyPr/>
          <a:lstStyle/>
          <a:p>
            <a:pPr fontAlgn="auto">
              <a:spcAft>
                <a:spcPts val="0"/>
              </a:spcAft>
              <a:defRPr/>
            </a:pPr>
            <a:r>
              <a:rPr lang="it-IT" sz="2600" dirty="0" smtClean="0">
                <a:solidFill>
                  <a:srgbClr val="FF0000"/>
                </a:solidFill>
              </a:rPr>
              <a:t>Rinuncia al termine e rinuncia al progetto</a:t>
            </a:r>
            <a:endParaRPr lang="it-IT" sz="2600" i="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omposito">
  <a:themeElements>
    <a:clrScheme name="Composito">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Composito">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mposito">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100000"/>
                <a:shade val="80000"/>
                <a:satMod val="110000"/>
                <a:lumMod val="80000"/>
              </a:schemeClr>
            </a:gs>
            <a:gs pos="79000">
              <a:schemeClr val="phClr">
                <a:tint val="100000"/>
                <a:shade val="90000"/>
                <a:satMod val="105000"/>
                <a:lumMod val="100000"/>
              </a:schemeClr>
            </a:gs>
            <a:gs pos="100000">
              <a:schemeClr val="phClr">
                <a:tint val="95000"/>
                <a:shade val="100000"/>
                <a:satMod val="110000"/>
                <a:lumMod val="115000"/>
              </a:schemeClr>
            </a:gs>
          </a:gsLst>
          <a:lin ang="5400000" scaled="0"/>
        </a:gradFill>
        <a:gradFill rotWithShape="1">
          <a:gsLst>
            <a:gs pos="0">
              <a:schemeClr val="phClr">
                <a:tint val="90000"/>
                <a:shade val="100000"/>
                <a:satMod val="100000"/>
                <a:lumMod val="110000"/>
              </a:schemeClr>
            </a:gs>
            <a:gs pos="83000">
              <a:schemeClr val="phClr">
                <a:shade val="75000"/>
                <a:satMod val="200000"/>
              </a:schemeClr>
            </a:gs>
            <a:gs pos="100000">
              <a:schemeClr val="phClr">
                <a:shade val="90000"/>
                <a:satMod val="200000"/>
              </a:schemeClr>
            </a:gs>
          </a:gsLst>
          <a:path path="circle">
            <a:fillToRect l="75000" t="100000" b="30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Composite</Template>
  <TotalTime>3298</TotalTime>
  <Words>1770</Words>
  <Application>Microsoft Office PowerPoint</Application>
  <PresentationFormat>Presentazione su schermo (4:3)</PresentationFormat>
  <Paragraphs>169</Paragraphs>
  <Slides>15</Slides>
  <Notes>0</Notes>
  <HiddenSlides>0</HiddenSlides>
  <MMClips>0</MMClips>
  <ScaleCrop>false</ScaleCrop>
  <HeadingPairs>
    <vt:vector size="4" baseType="variant">
      <vt:variant>
        <vt:lpstr>Tema</vt:lpstr>
      </vt:variant>
      <vt:variant>
        <vt:i4>1</vt:i4>
      </vt:variant>
      <vt:variant>
        <vt:lpstr>Titoli diapositive</vt:lpstr>
      </vt:variant>
      <vt:variant>
        <vt:i4>15</vt:i4>
      </vt:variant>
    </vt:vector>
  </HeadingPairs>
  <TitlesOfParts>
    <vt:vector size="16" baseType="lpstr">
      <vt:lpstr>Composito</vt:lpstr>
      <vt:lpstr>Corso monografico LA FUSIONE DELLE SOCIETA’</vt:lpstr>
      <vt:lpstr>La pubblicità del progetto di fusione</vt:lpstr>
      <vt:lpstr>Il progetto di fusione ex art. 2501-ter c.c.</vt:lpstr>
      <vt:lpstr>Il progetto di fusione ex art. 2501-ter c.c.</vt:lpstr>
      <vt:lpstr>IL TERMINE DI 30 GG. di cui all’art. 2501-ter c.c.</vt:lpstr>
      <vt:lpstr>Approfondimenti sulla rinuncia al termine</vt:lpstr>
      <vt:lpstr>Approfondimenti sulla rinuncia al termine</vt:lpstr>
      <vt:lpstr>Approfondimenti sulla rinuncia al termine</vt:lpstr>
      <vt:lpstr>Rinuncia al termine e rinuncia al progetto</vt:lpstr>
      <vt:lpstr>Il progetto di fusione ex art. 2501-ter c.c. ed il sito Internet</vt:lpstr>
      <vt:lpstr>Il progetto di fusione ex art. 2501-ter c.c. ed il sito Internet</vt:lpstr>
      <vt:lpstr>Il progetto di fusione ex art. 2501-ter c.c. ed il sito Internet</vt:lpstr>
      <vt:lpstr>La situazione patrimoniale di fusione. Analisi dell’art. 2501-quater c.c.</vt:lpstr>
      <vt:lpstr>La situazione patrimoniale di fusione. Analisi dell’art. 2501-quater c.c.</vt:lpstr>
      <vt:lpstr>La situazione patrimoniale di fusione. Analisi dell’art. 2501-quater c.c.</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LIMITI ALLA CIRCOLAZIONE DELLE PARTECIPAZIONI  SOCIALI NELLA S.R.L.</dc:title>
  <dc:creator>Paolo Divizia</dc:creator>
  <cp:lastModifiedBy>Utente21</cp:lastModifiedBy>
  <cp:revision>233</cp:revision>
  <cp:lastPrinted>2012-12-12T10:12:25Z</cp:lastPrinted>
  <dcterms:created xsi:type="dcterms:W3CDTF">2012-12-06T12:54:43Z</dcterms:created>
  <dcterms:modified xsi:type="dcterms:W3CDTF">2017-08-07T10:59:09Z</dcterms:modified>
</cp:coreProperties>
</file>